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jSJ9WNYmQQ32QYO6b7wHrgjzQ2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4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4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4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4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ichaelmcfarlane/20172018-nba-regular-season-game-data" TargetMode="External"/><Relationship Id="rId7" Type="http://schemas.openxmlformats.org/officeDocument/2006/relationships/hyperlink" Target="https://rfriend.tistory.com/61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alab.tistory.com/8" TargetMode="External"/><Relationship Id="rId5" Type="http://schemas.openxmlformats.org/officeDocument/2006/relationships/hyperlink" Target="https://rfriend.tistory.com/166" TargetMode="External"/><Relationship Id="rId4" Type="http://schemas.openxmlformats.org/officeDocument/2006/relationships/hyperlink" Target="https://www.basketball-reference.com/leagues/NBA_2019.html#all_team-stats-bas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kaggl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NBA에 대한 이미지 검색결과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 descr="nba legend에 대한 이미지 검색결과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1175" y="400050"/>
            <a:ext cx="8639176" cy="64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2285998" y="306126"/>
            <a:ext cx="7629527" cy="10772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3544210" y="5362456"/>
            <a:ext cx="5115532" cy="89255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2285999" y="306126"/>
            <a:ext cx="762952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2017 - 2018 </a:t>
            </a:r>
            <a:r>
              <a:rPr lang="ko-KR" sz="3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ko-KR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ko-KR" sz="3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ko-KR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Regular Season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Game Data Analysis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3552522" y="5362456"/>
            <a:ext cx="5115532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WELCOME TO </a:t>
            </a:r>
            <a:r>
              <a:rPr lang="ko-KR" sz="2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ko-KR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ko-KR" sz="2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br>
              <a:rPr lang="ko-KR" sz="2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400" b="0" i="0" u="none" strike="noStrike" cap="none">
                <a:solidFill>
                  <a:srgbClr val="9CC2E5"/>
                </a:solidFill>
                <a:latin typeface="Arial"/>
                <a:ea typeface="Arial"/>
                <a:cs typeface="Arial"/>
                <a:sym typeface="Arial"/>
              </a:rPr>
              <a:t>신구현 장재호 정현호 채진재 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9906002" y="6519446"/>
            <a:ext cx="228599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rgbClr val="FBE4D4"/>
                </a:solidFill>
                <a:latin typeface="Arial"/>
                <a:ea typeface="Arial"/>
                <a:cs typeface="Arial"/>
                <a:sym typeface="Arial"/>
              </a:rPr>
              <a:t>빅데이터전략및분석</a:t>
            </a:r>
            <a:endParaRPr sz="1600" b="0" i="0" u="none" strike="noStrike" cap="none">
              <a:solidFill>
                <a:srgbClr val="FBE4D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Google Shape;226;p10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7" name="Google Shape;227;p10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분석 과정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변수 설명</a:t>
            </a:r>
            <a:endParaRPr/>
          </a:p>
        </p:txBody>
      </p:sp>
      <p:pic>
        <p:nvPicPr>
          <p:cNvPr id="228" name="Google Shape;228;p10" descr="https://lh6.googleusercontent.com/YgBZF9IAWOfjMHgdKDufQMjFs7n67kt5vIj-mW1DmF4LMuaF4q4R82QfAq1-RMOhXuVASNUhW4VSdBHwtWuCZxRE-asoyWUm0_uTPbeL6RjEbGGmy6xQnXgqwcQfdYxlurV05fj-Il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3814" y="1430161"/>
            <a:ext cx="8839200" cy="506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11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4" name="Google Shape;234;p11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분석 과정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변수 설명</a:t>
            </a:r>
            <a:endParaRPr/>
          </a:p>
        </p:txBody>
      </p:sp>
      <p:pic>
        <p:nvPicPr>
          <p:cNvPr id="235" name="Google Shape;235;p11" descr="https://lh3.googleusercontent.com/-hGl8D2vgDD0TKgStWQLNlkUA3656e2il5zaMBlqc4tcwE9NeHr0R-Msupvo14-UUb2V3CitP0SWZkywcosvs6FVdveve-ocvTG4fSQUZ2yOugKThf4E3ja1Eg4XVTtsnTb3kdtHxB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4000" y="1429200"/>
            <a:ext cx="8838000" cy="50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2" descr="Image result for r statistic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12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2" name="Google Shape;242;p12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분석 과정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데이터 전처리</a:t>
            </a:r>
            <a:endParaRPr/>
          </a:p>
        </p:txBody>
      </p:sp>
      <p:sp>
        <p:nvSpPr>
          <p:cNvPr id="243" name="Google Shape;243;p12"/>
          <p:cNvSpPr/>
          <p:nvPr/>
        </p:nvSpPr>
        <p:spPr>
          <a:xfrm>
            <a:off x="410907" y="1380771"/>
            <a:ext cx="11371519" cy="2846685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12"/>
          <p:cNvSpPr/>
          <p:nvPr/>
        </p:nvSpPr>
        <p:spPr>
          <a:xfrm>
            <a:off x="410907" y="1516673"/>
            <a:ext cx="5646993" cy="2528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data &lt;- read.csv("realdata.csv")</a:t>
            </a:r>
            <a:br>
              <a:rPr lang="ko-KR" sz="2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2200" b="0" i="0" u="none" strike="noStrike" cap="none">
              <a:solidFill>
                <a:srgbClr val="0000FF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Font typeface="Droid Sans Mono"/>
              <a:buNone/>
            </a:pPr>
            <a:r>
              <a:rPr lang="ko-KR" sz="2200" b="0" i="0" u="none" strike="noStrike" cap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data&lt;- data[data$`W/L` =='W',]</a:t>
            </a:r>
            <a:br>
              <a:rPr lang="ko-KR" sz="2200" b="0" i="0" u="none" strike="noStrike" cap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ko-KR" sz="2200" b="0" i="0" u="none" strike="noStrike" cap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data$TEAM&lt;-NULL	</a:t>
            </a:r>
            <a:br>
              <a:rPr lang="ko-KR" sz="2200" b="0" i="0" u="none" strike="noStrike" cap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ko-KR" sz="2200" b="0" i="0" u="none" strike="noStrike" cap="none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 data$`W/L`&lt;-NULL		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2"/>
          <p:cNvSpPr/>
          <p:nvPr/>
        </p:nvSpPr>
        <p:spPr>
          <a:xfrm>
            <a:off x="6957364" y="1496188"/>
            <a:ext cx="4825062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 sz="220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데이</a:t>
            </a: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터 불러오기</a:t>
            </a:r>
            <a:br>
              <a:rPr lang="ko-KR" sz="220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20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 sz="220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NBA데이터 중 </a:t>
            </a:r>
            <a:r>
              <a:rPr lang="ko-KR" sz="2200" i="0" u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W(승리)</a:t>
            </a:r>
            <a:r>
              <a:rPr lang="ko-KR" sz="220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만 추출</a:t>
            </a:r>
            <a:br>
              <a:rPr lang="ko-KR" sz="220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20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문자열 데이터 </a:t>
            </a:r>
            <a:r>
              <a:rPr lang="ko-KR" sz="2200" i="0" u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r>
              <a:rPr lang="ko-KR" sz="220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열 삭제</a:t>
            </a:r>
            <a:br>
              <a:rPr lang="ko-KR" sz="220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20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문자열 데이터 </a:t>
            </a:r>
            <a:r>
              <a:rPr lang="ko-KR" sz="2200" i="0" u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W/L </a:t>
            </a:r>
            <a:r>
              <a:rPr lang="ko-KR" sz="220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열 삭제 </a:t>
            </a:r>
            <a:endParaRPr/>
          </a:p>
        </p:txBody>
      </p:sp>
      <p:pic>
        <p:nvPicPr>
          <p:cNvPr id="246" name="Google Shape;246;p12" descr="Image result for R studio"/>
          <p:cNvPicPr preferRelativeResize="0"/>
          <p:nvPr/>
        </p:nvPicPr>
        <p:blipFill rotWithShape="1">
          <a:blip r:embed="rId4">
            <a:alphaModFix/>
          </a:blip>
          <a:srcRect t="24677" b="29989"/>
          <a:stretch/>
        </p:blipFill>
        <p:spPr>
          <a:xfrm>
            <a:off x="10353676" y="351511"/>
            <a:ext cx="1428750" cy="64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2"/>
          <p:cNvSpPr/>
          <p:nvPr/>
        </p:nvSpPr>
        <p:spPr>
          <a:xfrm>
            <a:off x="2614710" y="4454773"/>
            <a:ext cx="6981629" cy="1662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12"/>
          <p:cNvSpPr/>
          <p:nvPr/>
        </p:nvSpPr>
        <p:spPr>
          <a:xfrm>
            <a:off x="2614710" y="4709178"/>
            <a:ext cx="698163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 전처리 이후에도 득점(PTS), 스틸(STL) 등 변수간의 크기 차이가 존재 → </a:t>
            </a:r>
            <a:r>
              <a:rPr lang="ko-KR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표준화</a:t>
            </a: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 필요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3" descr="Image result for r statistic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13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5" name="Google Shape;255;p13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분석 과정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주성분 분석</a:t>
            </a:r>
            <a:endParaRPr/>
          </a:p>
        </p:txBody>
      </p:sp>
      <p:sp>
        <p:nvSpPr>
          <p:cNvPr id="256" name="Google Shape;256;p13"/>
          <p:cNvSpPr/>
          <p:nvPr/>
        </p:nvSpPr>
        <p:spPr>
          <a:xfrm>
            <a:off x="2607968" y="1271641"/>
            <a:ext cx="6981629" cy="10156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13"/>
          <p:cNvSpPr/>
          <p:nvPr/>
        </p:nvSpPr>
        <p:spPr>
          <a:xfrm>
            <a:off x="2607968" y="1271641"/>
            <a:ext cx="698163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칼럼을 모두 구현하려니 그래프가 그려지지 않음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→ ‘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PCA 주성분 분석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’ 기법을 인터넷을 보고 배워서 적용</a:t>
            </a:r>
            <a:endParaRPr/>
          </a:p>
        </p:txBody>
      </p:sp>
      <p:pic>
        <p:nvPicPr>
          <p:cNvPr id="258" name="Google Shape;258;p13" descr="Image result for R studio"/>
          <p:cNvPicPr preferRelativeResize="0"/>
          <p:nvPr/>
        </p:nvPicPr>
        <p:blipFill rotWithShape="1">
          <a:blip r:embed="rId4">
            <a:alphaModFix/>
          </a:blip>
          <a:srcRect t="24677" b="29989"/>
          <a:stretch/>
        </p:blipFill>
        <p:spPr>
          <a:xfrm>
            <a:off x="10353676" y="351511"/>
            <a:ext cx="1428750" cy="64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3"/>
          <p:cNvSpPr/>
          <p:nvPr/>
        </p:nvSpPr>
        <p:spPr>
          <a:xfrm>
            <a:off x="410240" y="2512898"/>
            <a:ext cx="11371519" cy="3945052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13"/>
          <p:cNvSpPr/>
          <p:nvPr/>
        </p:nvSpPr>
        <p:spPr>
          <a:xfrm>
            <a:off x="6956697" y="3735350"/>
            <a:ext cx="4825062" cy="17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Scale 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명령어로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각 데이터 간 표준화 실시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→ PC 몇까지 봐야할까??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6044" y="3181352"/>
            <a:ext cx="546735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3"/>
          <p:cNvSpPr/>
          <p:nvPr/>
        </p:nvSpPr>
        <p:spPr>
          <a:xfrm>
            <a:off x="412239" y="2541473"/>
            <a:ext cx="6135551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pca_data &lt;- prcomp(data, scale=TRUE, center = T)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3"/>
          <p:cNvSpPr/>
          <p:nvPr/>
        </p:nvSpPr>
        <p:spPr>
          <a:xfrm>
            <a:off x="5927997" y="3091638"/>
            <a:ext cx="48250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 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PC19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4" descr="Image result for r statistic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14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14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분석 과정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주성분 분석</a:t>
            </a:r>
            <a:endParaRPr/>
          </a:p>
        </p:txBody>
      </p:sp>
      <p:pic>
        <p:nvPicPr>
          <p:cNvPr id="271" name="Google Shape;271;p14" descr="Image result for R studio"/>
          <p:cNvPicPr preferRelativeResize="0"/>
          <p:nvPr/>
        </p:nvPicPr>
        <p:blipFill rotWithShape="1">
          <a:blip r:embed="rId4">
            <a:alphaModFix/>
          </a:blip>
          <a:srcRect t="24677" b="29989"/>
          <a:stretch/>
        </p:blipFill>
        <p:spPr>
          <a:xfrm>
            <a:off x="10353676" y="351511"/>
            <a:ext cx="1428750" cy="64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4"/>
          <p:cNvSpPr/>
          <p:nvPr/>
        </p:nvSpPr>
        <p:spPr>
          <a:xfrm>
            <a:off x="410240" y="1458737"/>
            <a:ext cx="11371519" cy="5123038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14"/>
          <p:cNvSpPr/>
          <p:nvPr/>
        </p:nvSpPr>
        <p:spPr>
          <a:xfrm>
            <a:off x="616044" y="5521264"/>
            <a:ext cx="5346606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scree plot(비탈 그래프) 그리기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4"/>
          <p:cNvSpPr/>
          <p:nvPr/>
        </p:nvSpPr>
        <p:spPr>
          <a:xfrm>
            <a:off x="426523" y="1389487"/>
            <a:ext cx="11355236" cy="39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plot(pca_data, type="l")				</a:t>
            </a:r>
            <a:r>
              <a:rPr lang="ko-KR" sz="24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summary(pca_data)</a:t>
            </a:r>
            <a:endParaRPr sz="18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6044" y="2035818"/>
            <a:ext cx="5346606" cy="338390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4"/>
          <p:cNvSpPr/>
          <p:nvPr/>
        </p:nvSpPr>
        <p:spPr>
          <a:xfrm>
            <a:off x="2531177" y="4020256"/>
            <a:ext cx="361949" cy="435119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14"/>
          <p:cNvSpPr/>
          <p:nvPr/>
        </p:nvSpPr>
        <p:spPr>
          <a:xfrm>
            <a:off x="6168454" y="4001231"/>
            <a:ext cx="4825062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4개 선택 → 약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55% 설명 가능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68871" y="2035818"/>
            <a:ext cx="5480204" cy="18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4"/>
          <p:cNvSpPr/>
          <p:nvPr/>
        </p:nvSpPr>
        <p:spPr>
          <a:xfrm>
            <a:off x="9715500" y="3538124"/>
            <a:ext cx="638176" cy="435119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0" name="Google Shape;280;p14" descr="화살표 이미지 검색결과&quot;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71375">
            <a:off x="5540039" y="4340048"/>
            <a:ext cx="2107694" cy="2107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5" descr="Image result for r statistic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15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7" name="Google Shape;287;p15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분석 과정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주성분 분석 : 성분 추출</a:t>
            </a:r>
            <a:endParaRPr/>
          </a:p>
        </p:txBody>
      </p:sp>
      <p:pic>
        <p:nvPicPr>
          <p:cNvPr id="288" name="Google Shape;288;p15" descr="Image result for R studio"/>
          <p:cNvPicPr preferRelativeResize="0"/>
          <p:nvPr/>
        </p:nvPicPr>
        <p:blipFill rotWithShape="1">
          <a:blip r:embed="rId4">
            <a:alphaModFix/>
          </a:blip>
          <a:srcRect t="24677" b="29989"/>
          <a:stretch/>
        </p:blipFill>
        <p:spPr>
          <a:xfrm>
            <a:off x="10353676" y="351511"/>
            <a:ext cx="1428750" cy="64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5"/>
          <p:cNvSpPr/>
          <p:nvPr/>
        </p:nvSpPr>
        <p:spPr>
          <a:xfrm>
            <a:off x="410240" y="1458736"/>
            <a:ext cx="11371519" cy="5094463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15"/>
          <p:cNvSpPr/>
          <p:nvPr/>
        </p:nvSpPr>
        <p:spPr>
          <a:xfrm>
            <a:off x="547270" y="4128293"/>
            <a:ext cx="4825062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4개 선택 → 약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55% 설명 가능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5"/>
          <p:cNvSpPr/>
          <p:nvPr/>
        </p:nvSpPr>
        <p:spPr>
          <a:xfrm>
            <a:off x="426523" y="1458736"/>
            <a:ext cx="6135551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summary(pca_data)</a:t>
            </a:r>
            <a:endParaRPr sz="24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7687" y="2162880"/>
            <a:ext cx="5557838" cy="191382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5"/>
          <p:cNvSpPr/>
          <p:nvPr/>
        </p:nvSpPr>
        <p:spPr>
          <a:xfrm>
            <a:off x="4124326" y="3701984"/>
            <a:ext cx="685800" cy="435119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4" name="Google Shape;294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90577" y="2162880"/>
            <a:ext cx="546735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5"/>
          <p:cNvSpPr/>
          <p:nvPr/>
        </p:nvSpPr>
        <p:spPr>
          <a:xfrm>
            <a:off x="6593708" y="2627164"/>
            <a:ext cx="1028700" cy="16436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15"/>
          <p:cNvSpPr/>
          <p:nvPr/>
        </p:nvSpPr>
        <p:spPr>
          <a:xfrm>
            <a:off x="6593708" y="4495768"/>
            <a:ext cx="1028700" cy="16436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15"/>
          <p:cNvSpPr/>
          <p:nvPr/>
        </p:nvSpPr>
        <p:spPr>
          <a:xfrm>
            <a:off x="7622408" y="4352402"/>
            <a:ext cx="1028700" cy="16436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5"/>
          <p:cNvSpPr/>
          <p:nvPr/>
        </p:nvSpPr>
        <p:spPr>
          <a:xfrm>
            <a:off x="7622408" y="2912063"/>
            <a:ext cx="1028700" cy="16436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15"/>
          <p:cNvSpPr/>
          <p:nvPr/>
        </p:nvSpPr>
        <p:spPr>
          <a:xfrm>
            <a:off x="8679683" y="3785917"/>
            <a:ext cx="1028700" cy="16436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15"/>
          <p:cNvSpPr/>
          <p:nvPr/>
        </p:nvSpPr>
        <p:spPr>
          <a:xfrm>
            <a:off x="9679808" y="3355221"/>
            <a:ext cx="1028700" cy="16436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5"/>
          <p:cNvSpPr/>
          <p:nvPr/>
        </p:nvSpPr>
        <p:spPr>
          <a:xfrm>
            <a:off x="6190577" y="5280648"/>
            <a:ext cx="5467350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4가지 주성분에 </a:t>
            </a:r>
            <a:br>
              <a:rPr lang="ko-K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가장 큰 영향을 끼치는 특성을 추출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15" descr="화살표 이미지 검색결과&quot;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034842">
            <a:off x="3865873" y="4282611"/>
            <a:ext cx="2107694" cy="2107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16" descr="Image result for r statistic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16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9" name="Google Shape;309;p16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분석 과정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주성분 분석 : 성분 추출</a:t>
            </a:r>
            <a:endParaRPr/>
          </a:p>
        </p:txBody>
      </p:sp>
      <p:pic>
        <p:nvPicPr>
          <p:cNvPr id="310" name="Google Shape;310;p16" descr="Image result for R studio"/>
          <p:cNvPicPr preferRelativeResize="0"/>
          <p:nvPr/>
        </p:nvPicPr>
        <p:blipFill rotWithShape="1">
          <a:blip r:embed="rId4">
            <a:alphaModFix/>
          </a:blip>
          <a:srcRect t="24677" b="29989"/>
          <a:stretch/>
        </p:blipFill>
        <p:spPr>
          <a:xfrm>
            <a:off x="10353676" y="351511"/>
            <a:ext cx="1428750" cy="6477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6"/>
          <p:cNvSpPr/>
          <p:nvPr/>
        </p:nvSpPr>
        <p:spPr>
          <a:xfrm>
            <a:off x="410240" y="1458736"/>
            <a:ext cx="11371519" cy="5094463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16"/>
          <p:cNvSpPr/>
          <p:nvPr/>
        </p:nvSpPr>
        <p:spPr>
          <a:xfrm>
            <a:off x="5646208" y="1905392"/>
            <a:ext cx="6135551" cy="420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data_6 &lt;- data[,c("PTS","AST","REB","FGA","FTA","3PA")]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</a:t>
            </a:r>
            <a:r>
              <a:rPr lang="ko-KR" sz="18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data_6</a:t>
            </a:r>
            <a:endParaRPr sz="1800" b="0" i="0" u="none" strike="noStrike" cap="none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4630" y="2996317"/>
            <a:ext cx="3019425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6"/>
          <p:cNvSpPr/>
          <p:nvPr/>
        </p:nvSpPr>
        <p:spPr>
          <a:xfrm>
            <a:off x="1073244" y="2502488"/>
            <a:ext cx="1165131" cy="3416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PTS</a:t>
            </a:r>
            <a:b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AST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REB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FGA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FTA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3PA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6"/>
          <p:cNvSpPr/>
          <p:nvPr/>
        </p:nvSpPr>
        <p:spPr>
          <a:xfrm>
            <a:off x="2423196" y="2502488"/>
            <a:ext cx="2444080" cy="3416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득점</a:t>
            </a:r>
            <a:b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어시스트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리바운드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야투 시도 개수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자유투 시도 개수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3점슛 시도 개수</a:t>
            </a:r>
            <a:endParaRPr/>
          </a:p>
        </p:txBody>
      </p:sp>
      <p:sp>
        <p:nvSpPr>
          <p:cNvPr id="316" name="Google Shape;316;p16"/>
          <p:cNvSpPr/>
          <p:nvPr/>
        </p:nvSpPr>
        <p:spPr>
          <a:xfrm>
            <a:off x="1073245" y="1828221"/>
            <a:ext cx="4051206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선택된 6가지 특성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7" descr="Image result for r statistic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17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3" name="Google Shape;323;p17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분석 과정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군집 분석 : k-means clustering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17" descr="Image result for R studio"/>
          <p:cNvPicPr preferRelativeResize="0"/>
          <p:nvPr/>
        </p:nvPicPr>
        <p:blipFill rotWithShape="1">
          <a:blip r:embed="rId4">
            <a:alphaModFix/>
          </a:blip>
          <a:srcRect t="24677" b="29989"/>
          <a:stretch/>
        </p:blipFill>
        <p:spPr>
          <a:xfrm>
            <a:off x="10353676" y="351511"/>
            <a:ext cx="1428750" cy="647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7"/>
          <p:cNvSpPr/>
          <p:nvPr/>
        </p:nvSpPr>
        <p:spPr>
          <a:xfrm>
            <a:off x="2607968" y="1643116"/>
            <a:ext cx="6981629" cy="553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17"/>
          <p:cNvSpPr/>
          <p:nvPr/>
        </p:nvSpPr>
        <p:spPr>
          <a:xfrm>
            <a:off x="2607968" y="1643116"/>
            <a:ext cx="6981630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각 경기의 주성분 분석을 통해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k-means 군집 분석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실행</a:t>
            </a:r>
            <a:endParaRPr/>
          </a:p>
        </p:txBody>
      </p:sp>
      <p:sp>
        <p:nvSpPr>
          <p:cNvPr id="327" name="Google Shape;327;p17"/>
          <p:cNvSpPr/>
          <p:nvPr/>
        </p:nvSpPr>
        <p:spPr>
          <a:xfrm>
            <a:off x="410240" y="2314575"/>
            <a:ext cx="11371519" cy="434340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7"/>
          <p:cNvSpPr/>
          <p:nvPr/>
        </p:nvSpPr>
        <p:spPr>
          <a:xfrm>
            <a:off x="412239" y="2327673"/>
            <a:ext cx="7064886" cy="420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wss&lt;-0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for(i in 1:15) wss[i] &lt;- sum(kmeans(data_6, centers=i)$withinss)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plot(1:15, wss, type="b", xlab="Number of Cluster", </a:t>
            </a:r>
            <a:br>
              <a:rPr lang="ko-KR" sz="18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ylab="Within group sum of squares")</a:t>
            </a:r>
            <a:br>
              <a:rPr lang="ko-KR" sz="18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kc&lt;-kmeans(data_6, </a:t>
            </a:r>
            <a:r>
              <a:rPr lang="ko-KR" sz="18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3)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kc$centers</a:t>
            </a:r>
            <a:endParaRPr sz="1800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PTS      AST      REB      FGA      FTA      3PA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1 113.5897 23.39210 42.53191 81.33435 28.96657 25.10942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2 121.3341 28.42290 46.43925 90.53037 20.87850 32.51869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3 102.1818 22.50951 46.37209 84.60042 19.44186 29.18182</a:t>
            </a:r>
            <a:endParaRPr/>
          </a:p>
        </p:txBody>
      </p:sp>
      <p:pic>
        <p:nvPicPr>
          <p:cNvPr id="329" name="Google Shape;329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77125" y="2428876"/>
            <a:ext cx="4230324" cy="414936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7"/>
          <p:cNvSpPr/>
          <p:nvPr/>
        </p:nvSpPr>
        <p:spPr>
          <a:xfrm>
            <a:off x="8322377" y="4294128"/>
            <a:ext cx="361949" cy="435119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1" name="Google Shape;331;p17" descr="화살표 이미지 검색결과&quot;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3826600">
            <a:off x="5343183" y="3040788"/>
            <a:ext cx="2107694" cy="2107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18" descr="Image result for r statistic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18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8" name="Google Shape;338;p18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분석 과정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군집 분석 : k-means clustering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18" descr="Image result for R studio"/>
          <p:cNvPicPr preferRelativeResize="0"/>
          <p:nvPr/>
        </p:nvPicPr>
        <p:blipFill rotWithShape="1">
          <a:blip r:embed="rId4">
            <a:alphaModFix/>
          </a:blip>
          <a:srcRect t="24677" b="29989"/>
          <a:stretch/>
        </p:blipFill>
        <p:spPr>
          <a:xfrm>
            <a:off x="10353676" y="351511"/>
            <a:ext cx="1428750" cy="647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8"/>
          <p:cNvSpPr/>
          <p:nvPr/>
        </p:nvSpPr>
        <p:spPr>
          <a:xfrm>
            <a:off x="2607968" y="1643116"/>
            <a:ext cx="6981629" cy="553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18"/>
          <p:cNvSpPr/>
          <p:nvPr/>
        </p:nvSpPr>
        <p:spPr>
          <a:xfrm>
            <a:off x="2607968" y="1643116"/>
            <a:ext cx="698163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각 경기의 주성분 분석을 통해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k-means 군집 분석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실행</a:t>
            </a:r>
            <a:endParaRPr/>
          </a:p>
        </p:txBody>
      </p:sp>
      <p:sp>
        <p:nvSpPr>
          <p:cNvPr id="342" name="Google Shape;342;p18"/>
          <p:cNvSpPr/>
          <p:nvPr/>
        </p:nvSpPr>
        <p:spPr>
          <a:xfrm>
            <a:off x="410240" y="2512898"/>
            <a:ext cx="11371519" cy="3945052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18"/>
          <p:cNvSpPr/>
          <p:nvPr/>
        </p:nvSpPr>
        <p:spPr>
          <a:xfrm>
            <a:off x="412239" y="2749222"/>
            <a:ext cx="11046336" cy="33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result &lt;- kc$centers</a:t>
            </a:r>
            <a:endParaRPr sz="1800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result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PTS      AST      REB      FGA      FTA      3PA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1 113.5897 23.39210 42.53191 81.33435 28.96657 25.10942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2 121.3341 28.42290 46.43925 90.53037 20.87850 32.51869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3 102.1818 22.50951 46.37209 84.60042 19.44186 29.18182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result_tmp &lt;- result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7528530" y="4132931"/>
            <a:ext cx="4825062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k-means 결과 추출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19" descr="Image result for r statistic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19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1" name="Google Shape;351;p19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분석 과정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레이더 차트</a:t>
            </a:r>
            <a:endParaRPr/>
          </a:p>
        </p:txBody>
      </p:sp>
      <p:sp>
        <p:nvSpPr>
          <p:cNvPr id="352" name="Google Shape;352;p19"/>
          <p:cNvSpPr/>
          <p:nvPr/>
        </p:nvSpPr>
        <p:spPr>
          <a:xfrm>
            <a:off x="2607968" y="1643116"/>
            <a:ext cx="6981629" cy="553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9"/>
          <p:cNvSpPr/>
          <p:nvPr/>
        </p:nvSpPr>
        <p:spPr>
          <a:xfrm>
            <a:off x="2607968" y="1643116"/>
            <a:ext cx="6981630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군집 분석 자료를 시각화</a:t>
            </a:r>
            <a:endParaRPr/>
          </a:p>
        </p:txBody>
      </p:sp>
      <p:sp>
        <p:nvSpPr>
          <p:cNvPr id="354" name="Google Shape;354;p19"/>
          <p:cNvSpPr/>
          <p:nvPr/>
        </p:nvSpPr>
        <p:spPr>
          <a:xfrm>
            <a:off x="410240" y="2512898"/>
            <a:ext cx="11371519" cy="3945052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5" name="Google Shape;35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775" y="2600569"/>
            <a:ext cx="3877340" cy="3781182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9"/>
          <p:cNvSpPr/>
          <p:nvPr/>
        </p:nvSpPr>
        <p:spPr>
          <a:xfrm>
            <a:off x="5102319" y="3434815"/>
            <a:ext cx="2184306" cy="17543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 1</a:t>
            </a:r>
            <a:b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400" b="1">
                <a:solidFill>
                  <a:srgbClr val="FF0808"/>
                </a:solidFill>
                <a:latin typeface="Arial"/>
                <a:ea typeface="Arial"/>
                <a:cs typeface="Arial"/>
                <a:sym typeface="Arial"/>
              </a:rPr>
              <a:t>Cluster 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Cluster 3</a:t>
            </a:r>
            <a:endParaRPr/>
          </a:p>
        </p:txBody>
      </p:sp>
      <p:sp>
        <p:nvSpPr>
          <p:cNvPr id="357" name="Google Shape;357;p19"/>
          <p:cNvSpPr/>
          <p:nvPr/>
        </p:nvSpPr>
        <p:spPr>
          <a:xfrm>
            <a:off x="7496175" y="3434815"/>
            <a:ext cx="3057526" cy="17543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적극돌파 성향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FF0808"/>
                </a:solidFill>
                <a:latin typeface="Arial"/>
                <a:ea typeface="Arial"/>
                <a:cs typeface="Arial"/>
                <a:sym typeface="Arial"/>
              </a:rPr>
              <a:t>다재다능 성향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3점슛</a:t>
            </a:r>
            <a:r>
              <a:rPr lang="ko-KR" sz="2000" b="1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ko-KR" sz="2400" b="1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리바운드 성향</a:t>
            </a:r>
            <a:endParaRPr/>
          </a:p>
        </p:txBody>
      </p:sp>
      <p:sp>
        <p:nvSpPr>
          <p:cNvPr id="358" name="Google Shape;358;p19"/>
          <p:cNvSpPr/>
          <p:nvPr/>
        </p:nvSpPr>
        <p:spPr>
          <a:xfrm>
            <a:off x="5102320" y="2535981"/>
            <a:ext cx="405120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3개의 클러스터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9"/>
          <p:cNvSpPr/>
          <p:nvPr/>
        </p:nvSpPr>
        <p:spPr>
          <a:xfrm>
            <a:off x="1758903" y="3089979"/>
            <a:ext cx="1524093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득점</a:t>
            </a:r>
            <a:endParaRPr/>
          </a:p>
        </p:txBody>
      </p:sp>
      <p:sp>
        <p:nvSpPr>
          <p:cNvPr id="360" name="Google Shape;360;p19"/>
          <p:cNvSpPr/>
          <p:nvPr/>
        </p:nvSpPr>
        <p:spPr>
          <a:xfrm>
            <a:off x="3368675" y="3840230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3점슛 시도</a:t>
            </a:r>
            <a:endParaRPr/>
          </a:p>
        </p:txBody>
      </p:sp>
      <p:sp>
        <p:nvSpPr>
          <p:cNvPr id="361" name="Google Shape;361;p19"/>
          <p:cNvSpPr/>
          <p:nvPr/>
        </p:nvSpPr>
        <p:spPr>
          <a:xfrm>
            <a:off x="3368675" y="5110990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자유투 시도</a:t>
            </a:r>
            <a:endParaRPr/>
          </a:p>
        </p:txBody>
      </p:sp>
      <p:sp>
        <p:nvSpPr>
          <p:cNvPr id="362" name="Google Shape;362;p19"/>
          <p:cNvSpPr/>
          <p:nvPr/>
        </p:nvSpPr>
        <p:spPr>
          <a:xfrm>
            <a:off x="1758903" y="5902597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야투 시도</a:t>
            </a:r>
            <a:endParaRPr/>
          </a:p>
        </p:txBody>
      </p:sp>
      <p:sp>
        <p:nvSpPr>
          <p:cNvPr id="363" name="Google Shape;363;p19"/>
          <p:cNvSpPr/>
          <p:nvPr/>
        </p:nvSpPr>
        <p:spPr>
          <a:xfrm>
            <a:off x="205104" y="3840230"/>
            <a:ext cx="1524093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어시스트</a:t>
            </a:r>
            <a:endParaRPr/>
          </a:p>
        </p:txBody>
      </p:sp>
      <p:sp>
        <p:nvSpPr>
          <p:cNvPr id="364" name="Google Shape;364;p19"/>
          <p:cNvSpPr/>
          <p:nvPr/>
        </p:nvSpPr>
        <p:spPr>
          <a:xfrm>
            <a:off x="205103" y="5110990"/>
            <a:ext cx="1524093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리바운드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7834161" y="3562552"/>
            <a:ext cx="2122639" cy="3708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8081955" y="1738873"/>
            <a:ext cx="776440" cy="3261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7167411" y="1752802"/>
            <a:ext cx="776440" cy="3261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437561" y="941445"/>
            <a:ext cx="468751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5437561" y="1729086"/>
            <a:ext cx="4629794" cy="501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들어가기 : 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스포츠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 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만나다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소개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과정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결과 적용 : 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강팀 3팀, 약팀 2팀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시사점과 한계점, 애로사항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참고자료, 부록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" descr="nba template에 대한 이미지 검색결과"/>
          <p:cNvPicPr preferRelativeResize="0"/>
          <p:nvPr/>
        </p:nvPicPr>
        <p:blipFill rotWithShape="1">
          <a:blip r:embed="rId3">
            <a:alphaModFix/>
          </a:blip>
          <a:srcRect r="61952"/>
          <a:stretch/>
        </p:blipFill>
        <p:spPr>
          <a:xfrm>
            <a:off x="0" y="0"/>
            <a:ext cx="46386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4D4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0" descr="말풍선 폭발 이미지 검색결과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4723" y="-1078956"/>
            <a:ext cx="5485924" cy="548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0" descr="말풍선 이미지 검색결과&quot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990157">
            <a:off x="5752396" y="897213"/>
            <a:ext cx="2741701" cy="218987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0"/>
          <p:cNvSpPr/>
          <p:nvPr/>
        </p:nvSpPr>
        <p:spPr>
          <a:xfrm>
            <a:off x="1328639" y="4505942"/>
            <a:ext cx="3328201" cy="4219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0"/>
          <p:cNvSpPr/>
          <p:nvPr/>
        </p:nvSpPr>
        <p:spPr>
          <a:xfrm>
            <a:off x="4244092" y="3448568"/>
            <a:ext cx="883682" cy="4219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3" name="Google Shape;373;p20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4" name="Google Shape;374;p20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분석 과정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레이더 차트</a:t>
            </a:r>
            <a:endParaRPr/>
          </a:p>
        </p:txBody>
      </p:sp>
      <p:sp>
        <p:nvSpPr>
          <p:cNvPr id="375" name="Google Shape;375;p20"/>
          <p:cNvSpPr/>
          <p:nvPr/>
        </p:nvSpPr>
        <p:spPr>
          <a:xfrm>
            <a:off x="6064449" y="1699194"/>
            <a:ext cx="2184306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 1</a:t>
            </a:r>
            <a:endParaRPr sz="2400" b="1">
              <a:solidFill>
                <a:srgbClr val="00C7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0"/>
          <p:cNvSpPr/>
          <p:nvPr/>
        </p:nvSpPr>
        <p:spPr>
          <a:xfrm>
            <a:off x="8818784" y="1327032"/>
            <a:ext cx="320140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적극돌파 성향</a:t>
            </a:r>
            <a:endParaRPr/>
          </a:p>
        </p:txBody>
      </p:sp>
      <p:sp>
        <p:nvSpPr>
          <p:cNvPr id="377" name="Google Shape;377;p20"/>
          <p:cNvSpPr/>
          <p:nvPr/>
        </p:nvSpPr>
        <p:spPr>
          <a:xfrm>
            <a:off x="1319213" y="2744641"/>
            <a:ext cx="60960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2000년대 후반에서 2010년대 초반까지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4번의 우승을 기록한 </a:t>
            </a: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르브론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으로 대변되는 덩크슛 등 적극적인 골대 밑 싸움의 </a:t>
            </a:r>
            <a:b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전통적인 농구 승리 전략 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20" descr="르브론 이미지 검색결과&quot;"/>
          <p:cNvPicPr preferRelativeResize="0"/>
          <p:nvPr/>
        </p:nvPicPr>
        <p:blipFill rotWithShape="1">
          <a:blip r:embed="rId5">
            <a:alphaModFix/>
          </a:blip>
          <a:srcRect l="35301"/>
          <a:stretch/>
        </p:blipFill>
        <p:spPr>
          <a:xfrm>
            <a:off x="7415213" y="2047575"/>
            <a:ext cx="4675110" cy="48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6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21" descr="말풍선 이미지 검색결과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4163" y="1140104"/>
            <a:ext cx="2741701" cy="218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1" descr="말풍선 이미지 검색결과&quot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29268" flipH="1">
            <a:off x="8049264" y="203170"/>
            <a:ext cx="4019550" cy="3238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1"/>
          <p:cNvSpPr/>
          <p:nvPr/>
        </p:nvSpPr>
        <p:spPr>
          <a:xfrm>
            <a:off x="641444" y="3263900"/>
            <a:ext cx="3740056" cy="4744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1"/>
          <p:cNvSpPr/>
          <p:nvPr/>
        </p:nvSpPr>
        <p:spPr>
          <a:xfrm>
            <a:off x="641444" y="2235043"/>
            <a:ext cx="1945651" cy="42865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7" name="Google Shape;387;p21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8" name="Google Shape;388;p21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분석 과정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레이더 차트</a:t>
            </a:r>
            <a:endParaRPr/>
          </a:p>
        </p:txBody>
      </p:sp>
      <p:sp>
        <p:nvSpPr>
          <p:cNvPr id="389" name="Google Shape;389;p21"/>
          <p:cNvSpPr/>
          <p:nvPr/>
        </p:nvSpPr>
        <p:spPr>
          <a:xfrm>
            <a:off x="8458334" y="965889"/>
            <a:ext cx="3201409" cy="148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3점슛</a:t>
            </a:r>
            <a:r>
              <a:rPr lang="ko-KR" sz="2800" b="1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ko-KR" sz="3200" b="1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리바운드 성향</a:t>
            </a:r>
            <a:endParaRPr/>
          </a:p>
        </p:txBody>
      </p:sp>
      <p:sp>
        <p:nvSpPr>
          <p:cNvPr id="390" name="Google Shape;390;p21"/>
          <p:cNvSpPr/>
          <p:nvPr/>
        </p:nvSpPr>
        <p:spPr>
          <a:xfrm>
            <a:off x="617155" y="1433385"/>
            <a:ext cx="7207568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 NBA 최고의 스타.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스테판 커리 </a:t>
            </a: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등장!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한시즌 최다 3점슛 기록 1위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연속 경기 3점슛 성공 1위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NBA 최초로 2경기 연속 3점슛 10개 성공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한경기 3점슛 최다 성공 1위(13개)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월간 3점슛 최다 성공 역대 1위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21" descr="스테판 커리 이미지 검색결과&quot;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65560" y="2473192"/>
            <a:ext cx="6526440" cy="438833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1"/>
          <p:cNvSpPr/>
          <p:nvPr/>
        </p:nvSpPr>
        <p:spPr>
          <a:xfrm>
            <a:off x="5665560" y="1873028"/>
            <a:ext cx="2184306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Cluster 3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6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"/>
          <p:cNvSpPr/>
          <p:nvPr/>
        </p:nvSpPr>
        <p:spPr>
          <a:xfrm>
            <a:off x="5570018" y="5635799"/>
            <a:ext cx="2202382" cy="42865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2"/>
          <p:cNvSpPr/>
          <p:nvPr/>
        </p:nvSpPr>
        <p:spPr>
          <a:xfrm>
            <a:off x="5521394" y="3958075"/>
            <a:ext cx="3914706" cy="4744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2"/>
          <p:cNvSpPr/>
          <p:nvPr/>
        </p:nvSpPr>
        <p:spPr>
          <a:xfrm>
            <a:off x="6781800" y="2313414"/>
            <a:ext cx="601356" cy="42865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Google Shape;400;p22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1" name="Google Shape;401;p22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분석 과정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레이더 차트</a:t>
            </a:r>
            <a:endParaRPr/>
          </a:p>
        </p:txBody>
      </p:sp>
      <p:sp>
        <p:nvSpPr>
          <p:cNvPr id="402" name="Google Shape;402;p22"/>
          <p:cNvSpPr/>
          <p:nvPr/>
        </p:nvSpPr>
        <p:spPr>
          <a:xfrm>
            <a:off x="5508694" y="558800"/>
            <a:ext cx="6526440" cy="558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커리와 함께 3점슛을 잘 쏘는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스플레쉬 듀오 중 한명인 탐슨과 함께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골든스테이트 워리어스는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2016년, </a:t>
            </a: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조던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이끌던 시카고 불스의 72승의 최다승을 넘어 73승. 기록 갱신!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최근 5시즌 모두 파이널 진출 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및 3회 우승 기록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전통적인 골대 밑 싸움에서 3점슛 위주 플레이로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득점력까지 상승한 다재다능한 팀으로 성장.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3점슛&amp;리바운드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전략이 성과를 거두는 중.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22" descr="golden state warriors tamson curry 이미지 검색결과&quot;"/>
          <p:cNvPicPr preferRelativeResize="0"/>
          <p:nvPr/>
        </p:nvPicPr>
        <p:blipFill rotWithShape="1">
          <a:blip r:embed="rId3">
            <a:alphaModFix/>
          </a:blip>
          <a:srcRect l="20352" r="21500"/>
          <a:stretch/>
        </p:blipFill>
        <p:spPr>
          <a:xfrm>
            <a:off x="-185765" y="1186495"/>
            <a:ext cx="5851325" cy="5660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3"/>
          <p:cNvSpPr/>
          <p:nvPr/>
        </p:nvSpPr>
        <p:spPr>
          <a:xfrm>
            <a:off x="928535" y="827824"/>
            <a:ext cx="2348065" cy="3261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9" name="Google Shape;409;p23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0" name="Google Shape;410;p23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분석 결과 적용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강팀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: 휴스턴 로키츠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3552" y="1239661"/>
            <a:ext cx="5402548" cy="561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3" descr="관련 이미지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89598"/>
            <a:ext cx="5303554" cy="5168402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3"/>
          <p:cNvSpPr/>
          <p:nvPr/>
        </p:nvSpPr>
        <p:spPr>
          <a:xfrm>
            <a:off x="7637933" y="2548351"/>
            <a:ext cx="891202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득점</a:t>
            </a:r>
            <a:endParaRPr/>
          </a:p>
        </p:txBody>
      </p:sp>
      <p:sp>
        <p:nvSpPr>
          <p:cNvPr id="414" name="Google Shape;414;p23"/>
          <p:cNvSpPr/>
          <p:nvPr/>
        </p:nvSpPr>
        <p:spPr>
          <a:xfrm>
            <a:off x="8938205" y="3400202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3점슛 시도</a:t>
            </a:r>
            <a:endParaRPr/>
          </a:p>
        </p:txBody>
      </p:sp>
      <p:sp>
        <p:nvSpPr>
          <p:cNvPr id="415" name="Google Shape;415;p23"/>
          <p:cNvSpPr/>
          <p:nvPr/>
        </p:nvSpPr>
        <p:spPr>
          <a:xfrm>
            <a:off x="8938206" y="5516550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자유투 시도</a:t>
            </a:r>
            <a:endParaRPr/>
          </a:p>
        </p:txBody>
      </p:sp>
      <p:sp>
        <p:nvSpPr>
          <p:cNvPr id="416" name="Google Shape;416;p23"/>
          <p:cNvSpPr/>
          <p:nvPr/>
        </p:nvSpPr>
        <p:spPr>
          <a:xfrm>
            <a:off x="7318320" y="6328047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야투 시도</a:t>
            </a:r>
            <a:endParaRPr/>
          </a:p>
        </p:txBody>
      </p:sp>
      <p:sp>
        <p:nvSpPr>
          <p:cNvPr id="417" name="Google Shape;417;p23"/>
          <p:cNvSpPr/>
          <p:nvPr/>
        </p:nvSpPr>
        <p:spPr>
          <a:xfrm>
            <a:off x="5774634" y="3400202"/>
            <a:ext cx="1524093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어시스트</a:t>
            </a: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5774634" y="5516550"/>
            <a:ext cx="1524093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리바운드</a:t>
            </a:r>
            <a:endParaRPr/>
          </a:p>
        </p:txBody>
      </p:sp>
      <p:sp>
        <p:nvSpPr>
          <p:cNvPr id="419" name="Google Shape;419;p23"/>
          <p:cNvSpPr/>
          <p:nvPr/>
        </p:nvSpPr>
        <p:spPr>
          <a:xfrm>
            <a:off x="9075046" y="1057117"/>
            <a:ext cx="2786754" cy="154047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9207500" y="1211086"/>
            <a:ext cx="3209925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3점슛&amp;리바운드 성향</a:t>
            </a:r>
            <a:br>
              <a:rPr lang="ko-KR" sz="20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79.3% 승률로 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최고 승률 기록 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정규시즌 우승 차지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3547" y="1239661"/>
            <a:ext cx="5401241" cy="5618339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4"/>
          <p:cNvSpPr/>
          <p:nvPr/>
        </p:nvSpPr>
        <p:spPr>
          <a:xfrm>
            <a:off x="9075046" y="1057117"/>
            <a:ext cx="2786754" cy="154047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4"/>
          <p:cNvSpPr/>
          <p:nvPr/>
        </p:nvSpPr>
        <p:spPr>
          <a:xfrm>
            <a:off x="928535" y="827824"/>
            <a:ext cx="3302805" cy="3261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8" name="Google Shape;428;p24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9" name="Google Shape;429;p24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분석 결과 적용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강팀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: 골든스테이트 워리어스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24" descr="관련 이미지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89599"/>
            <a:ext cx="5303547" cy="516840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4"/>
          <p:cNvSpPr txBox="1"/>
          <p:nvPr/>
        </p:nvSpPr>
        <p:spPr>
          <a:xfrm>
            <a:off x="9211176" y="1229977"/>
            <a:ext cx="320992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다재다능형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70.7% 승률로 </a:t>
            </a:r>
            <a:b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전체 30개 구단 중, </a:t>
            </a:r>
            <a:b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2위의 성적을 기록</a:t>
            </a:r>
            <a:endParaRPr/>
          </a:p>
        </p:txBody>
      </p:sp>
      <p:sp>
        <p:nvSpPr>
          <p:cNvPr id="432" name="Google Shape;432;p24"/>
          <p:cNvSpPr/>
          <p:nvPr/>
        </p:nvSpPr>
        <p:spPr>
          <a:xfrm>
            <a:off x="7523633" y="2597587"/>
            <a:ext cx="891202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득점</a:t>
            </a: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8823905" y="3398638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3점슛 시도</a:t>
            </a:r>
            <a:endParaRPr/>
          </a:p>
        </p:txBody>
      </p:sp>
      <p:sp>
        <p:nvSpPr>
          <p:cNvPr id="434" name="Google Shape;434;p24"/>
          <p:cNvSpPr/>
          <p:nvPr/>
        </p:nvSpPr>
        <p:spPr>
          <a:xfrm>
            <a:off x="8823906" y="5567350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자유투 시도</a:t>
            </a: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7204020" y="6429647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야투 시도</a:t>
            </a:r>
            <a:endParaRPr/>
          </a:p>
        </p:txBody>
      </p:sp>
      <p:sp>
        <p:nvSpPr>
          <p:cNvPr id="436" name="Google Shape;436;p24"/>
          <p:cNvSpPr/>
          <p:nvPr/>
        </p:nvSpPr>
        <p:spPr>
          <a:xfrm>
            <a:off x="5660334" y="3398638"/>
            <a:ext cx="1524093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어시스트</a:t>
            </a:r>
            <a:endParaRPr/>
          </a:p>
        </p:txBody>
      </p:sp>
      <p:sp>
        <p:nvSpPr>
          <p:cNvPr id="437" name="Google Shape;437;p24"/>
          <p:cNvSpPr/>
          <p:nvPr/>
        </p:nvSpPr>
        <p:spPr>
          <a:xfrm>
            <a:off x="5660334" y="5567350"/>
            <a:ext cx="1524093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리바운드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5"/>
          <p:cNvSpPr/>
          <p:nvPr/>
        </p:nvSpPr>
        <p:spPr>
          <a:xfrm>
            <a:off x="928535" y="827824"/>
            <a:ext cx="3814915" cy="3261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3" name="Google Shape;443;p25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4" name="Google Shape;444;p25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분석 결과 적용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강팀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: 포틀랜드 트레일블레이저스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25" descr="관련 이미지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89598"/>
            <a:ext cx="5303557" cy="516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3556" y="1239661"/>
            <a:ext cx="5402544" cy="561833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5"/>
          <p:cNvSpPr/>
          <p:nvPr/>
        </p:nvSpPr>
        <p:spPr>
          <a:xfrm>
            <a:off x="9075046" y="1057117"/>
            <a:ext cx="2786754" cy="154047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5"/>
          <p:cNvSpPr txBox="1"/>
          <p:nvPr/>
        </p:nvSpPr>
        <p:spPr>
          <a:xfrm>
            <a:off x="9197975" y="1211086"/>
            <a:ext cx="320992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3점슛&amp;리바운드 성향</a:t>
            </a:r>
            <a:br>
              <a:rPr lang="ko-KR" sz="20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59.8% 승률로 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전체 30개 구단 중, </a:t>
            </a:r>
            <a:b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3위의 성적을 기록</a:t>
            </a:r>
            <a:endParaRPr/>
          </a:p>
        </p:txBody>
      </p:sp>
      <p:sp>
        <p:nvSpPr>
          <p:cNvPr id="449" name="Google Shape;449;p25"/>
          <p:cNvSpPr/>
          <p:nvPr/>
        </p:nvSpPr>
        <p:spPr>
          <a:xfrm>
            <a:off x="7599833" y="2548351"/>
            <a:ext cx="891202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득점</a:t>
            </a:r>
            <a:endParaRPr/>
          </a:p>
        </p:txBody>
      </p:sp>
      <p:sp>
        <p:nvSpPr>
          <p:cNvPr id="450" name="Google Shape;450;p25"/>
          <p:cNvSpPr/>
          <p:nvPr/>
        </p:nvSpPr>
        <p:spPr>
          <a:xfrm>
            <a:off x="8900105" y="3349402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3점슛 시도</a:t>
            </a:r>
            <a:endParaRPr/>
          </a:p>
        </p:txBody>
      </p:sp>
      <p:sp>
        <p:nvSpPr>
          <p:cNvPr id="451" name="Google Shape;451;p25"/>
          <p:cNvSpPr/>
          <p:nvPr/>
        </p:nvSpPr>
        <p:spPr>
          <a:xfrm>
            <a:off x="8900106" y="5465750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자유투 시도</a:t>
            </a:r>
            <a:endParaRPr/>
          </a:p>
        </p:txBody>
      </p:sp>
      <p:sp>
        <p:nvSpPr>
          <p:cNvPr id="452" name="Google Shape;452;p25"/>
          <p:cNvSpPr/>
          <p:nvPr/>
        </p:nvSpPr>
        <p:spPr>
          <a:xfrm>
            <a:off x="7280220" y="6328047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야투 시도</a:t>
            </a: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5736534" y="3349402"/>
            <a:ext cx="1524093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어시스트</a:t>
            </a:r>
            <a:endParaRPr/>
          </a:p>
        </p:txBody>
      </p:sp>
      <p:sp>
        <p:nvSpPr>
          <p:cNvPr id="454" name="Google Shape;454;p25"/>
          <p:cNvSpPr/>
          <p:nvPr/>
        </p:nvSpPr>
        <p:spPr>
          <a:xfrm>
            <a:off x="5736534" y="5465750"/>
            <a:ext cx="1524093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리바운드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6"/>
          <p:cNvSpPr/>
          <p:nvPr/>
        </p:nvSpPr>
        <p:spPr>
          <a:xfrm>
            <a:off x="928535" y="827824"/>
            <a:ext cx="3302805" cy="3261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0" name="Google Shape;460;p26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1" name="Google Shape;461;p26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분석 결과 적용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약팀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: 로스앤잴러스 레이커스</a:t>
            </a:r>
            <a:endParaRPr/>
          </a:p>
        </p:txBody>
      </p:sp>
      <p:pic>
        <p:nvPicPr>
          <p:cNvPr id="462" name="Google Shape;462;p26" descr="관련 이미지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689598"/>
            <a:ext cx="5303552" cy="516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3552" y="1689598"/>
            <a:ext cx="5402548" cy="516840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26"/>
          <p:cNvSpPr/>
          <p:nvPr/>
        </p:nvSpPr>
        <p:spPr>
          <a:xfrm>
            <a:off x="9075046" y="1057117"/>
            <a:ext cx="2786754" cy="154047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6"/>
          <p:cNvSpPr txBox="1"/>
          <p:nvPr/>
        </p:nvSpPr>
        <p:spPr>
          <a:xfrm>
            <a:off x="9160323" y="1473409"/>
            <a:ext cx="26162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어떠한 성향도 포함 X 42.7%의 저조한 성적</a:t>
            </a:r>
            <a:endParaRPr/>
          </a:p>
        </p:txBody>
      </p:sp>
      <p:sp>
        <p:nvSpPr>
          <p:cNvPr id="466" name="Google Shape;466;p26"/>
          <p:cNvSpPr/>
          <p:nvPr/>
        </p:nvSpPr>
        <p:spPr>
          <a:xfrm>
            <a:off x="7660166" y="2815051"/>
            <a:ext cx="891202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득점</a:t>
            </a:r>
            <a:endParaRPr/>
          </a:p>
        </p:txBody>
      </p:sp>
      <p:sp>
        <p:nvSpPr>
          <p:cNvPr id="467" name="Google Shape;467;p26"/>
          <p:cNvSpPr/>
          <p:nvPr/>
        </p:nvSpPr>
        <p:spPr>
          <a:xfrm>
            <a:off x="8900105" y="3590702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3점슛 시도</a:t>
            </a:r>
            <a:endParaRPr/>
          </a:p>
        </p:txBody>
      </p:sp>
      <p:sp>
        <p:nvSpPr>
          <p:cNvPr id="468" name="Google Shape;468;p26"/>
          <p:cNvSpPr/>
          <p:nvPr/>
        </p:nvSpPr>
        <p:spPr>
          <a:xfrm>
            <a:off x="8900106" y="5529250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자유투 시도</a:t>
            </a:r>
            <a:endParaRPr/>
          </a:p>
        </p:txBody>
      </p:sp>
      <p:sp>
        <p:nvSpPr>
          <p:cNvPr id="469" name="Google Shape;469;p26"/>
          <p:cNvSpPr/>
          <p:nvPr/>
        </p:nvSpPr>
        <p:spPr>
          <a:xfrm>
            <a:off x="7343720" y="6404247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야투 시도</a:t>
            </a:r>
            <a:endParaRPr/>
          </a:p>
        </p:txBody>
      </p:sp>
      <p:sp>
        <p:nvSpPr>
          <p:cNvPr id="470" name="Google Shape;470;p26"/>
          <p:cNvSpPr/>
          <p:nvPr/>
        </p:nvSpPr>
        <p:spPr>
          <a:xfrm>
            <a:off x="5736534" y="3590702"/>
            <a:ext cx="1524093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어시스트</a:t>
            </a:r>
            <a:endParaRPr/>
          </a:p>
        </p:txBody>
      </p:sp>
      <p:sp>
        <p:nvSpPr>
          <p:cNvPr id="471" name="Google Shape;471;p26"/>
          <p:cNvSpPr/>
          <p:nvPr/>
        </p:nvSpPr>
        <p:spPr>
          <a:xfrm>
            <a:off x="5736534" y="5529250"/>
            <a:ext cx="1524093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리바운드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3740" y="1554782"/>
            <a:ext cx="5032460" cy="495363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7"/>
          <p:cNvSpPr/>
          <p:nvPr/>
        </p:nvSpPr>
        <p:spPr>
          <a:xfrm>
            <a:off x="928535" y="827824"/>
            <a:ext cx="3302805" cy="3261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8" name="Google Shape;478;p27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9" name="Google Shape;479;p27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분석 결과 적용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약팀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: 로스앤잴러스 레이커스</a:t>
            </a:r>
            <a:endParaRPr/>
          </a:p>
        </p:txBody>
      </p:sp>
      <p:pic>
        <p:nvPicPr>
          <p:cNvPr id="480" name="Google Shape;480;p27" descr="관련 이미지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36201" y="4952039"/>
            <a:ext cx="1955800" cy="1905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507054"/>
            <a:ext cx="5402548" cy="5168402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7"/>
          <p:cNvSpPr/>
          <p:nvPr/>
        </p:nvSpPr>
        <p:spPr>
          <a:xfrm>
            <a:off x="9075046" y="1057117"/>
            <a:ext cx="2786754" cy="154047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7"/>
          <p:cNvSpPr txBox="1"/>
          <p:nvPr/>
        </p:nvSpPr>
        <p:spPr>
          <a:xfrm>
            <a:off x="9160323" y="1180586"/>
            <a:ext cx="26162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상대적으로 높은 </a:t>
            </a:r>
            <a:b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리바운드를 살려서</a:t>
            </a:r>
            <a:b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3점슛 시도 개수 높임</a:t>
            </a:r>
            <a:b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→ 성적이 상승했을까?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2356614" y="2632507"/>
            <a:ext cx="891202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득점</a:t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3596553" y="3408158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3점슛 시도</a:t>
            </a:r>
            <a:endParaRPr/>
          </a:p>
        </p:txBody>
      </p:sp>
      <p:sp>
        <p:nvSpPr>
          <p:cNvPr id="486" name="Google Shape;486;p27"/>
          <p:cNvSpPr/>
          <p:nvPr/>
        </p:nvSpPr>
        <p:spPr>
          <a:xfrm>
            <a:off x="3596554" y="5346706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자유투 시도</a:t>
            </a:r>
            <a:endParaRPr/>
          </a:p>
        </p:txBody>
      </p:sp>
      <p:sp>
        <p:nvSpPr>
          <p:cNvPr id="487" name="Google Shape;487;p27"/>
          <p:cNvSpPr/>
          <p:nvPr/>
        </p:nvSpPr>
        <p:spPr>
          <a:xfrm>
            <a:off x="2040168" y="6221703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야투 시도</a:t>
            </a: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432982" y="3408158"/>
            <a:ext cx="1524093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어시스트</a:t>
            </a: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432982" y="5346706"/>
            <a:ext cx="1524093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리바운드</a:t>
            </a:r>
            <a:endParaRPr/>
          </a:p>
        </p:txBody>
      </p:sp>
      <p:sp>
        <p:nvSpPr>
          <p:cNvPr id="490" name="Google Shape;490;p27"/>
          <p:cNvSpPr/>
          <p:nvPr/>
        </p:nvSpPr>
        <p:spPr>
          <a:xfrm>
            <a:off x="1792565" y="1612900"/>
            <a:ext cx="2019300" cy="3937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2017-2018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7"/>
          <p:cNvSpPr/>
          <p:nvPr/>
        </p:nvSpPr>
        <p:spPr>
          <a:xfrm>
            <a:off x="7227190" y="2632507"/>
            <a:ext cx="891202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득점</a:t>
            </a:r>
            <a:endParaRPr/>
          </a:p>
        </p:txBody>
      </p:sp>
      <p:sp>
        <p:nvSpPr>
          <p:cNvPr id="492" name="Google Shape;492;p27"/>
          <p:cNvSpPr/>
          <p:nvPr/>
        </p:nvSpPr>
        <p:spPr>
          <a:xfrm>
            <a:off x="8467129" y="3408158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3점슛 시도</a:t>
            </a:r>
            <a:endParaRPr/>
          </a:p>
        </p:txBody>
      </p:sp>
      <p:sp>
        <p:nvSpPr>
          <p:cNvPr id="493" name="Google Shape;493;p27"/>
          <p:cNvSpPr/>
          <p:nvPr/>
        </p:nvSpPr>
        <p:spPr>
          <a:xfrm>
            <a:off x="8467130" y="5346706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자유투 시도</a:t>
            </a:r>
            <a:endParaRPr/>
          </a:p>
        </p:txBody>
      </p:sp>
      <p:sp>
        <p:nvSpPr>
          <p:cNvPr id="494" name="Google Shape;494;p27"/>
          <p:cNvSpPr/>
          <p:nvPr/>
        </p:nvSpPr>
        <p:spPr>
          <a:xfrm>
            <a:off x="6910744" y="6221703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야투 시도</a:t>
            </a:r>
            <a:endParaRPr/>
          </a:p>
        </p:txBody>
      </p:sp>
      <p:sp>
        <p:nvSpPr>
          <p:cNvPr id="495" name="Google Shape;495;p27"/>
          <p:cNvSpPr/>
          <p:nvPr/>
        </p:nvSpPr>
        <p:spPr>
          <a:xfrm>
            <a:off x="5303558" y="3408158"/>
            <a:ext cx="1524093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어시스트</a:t>
            </a:r>
            <a:endParaRPr/>
          </a:p>
        </p:txBody>
      </p:sp>
      <p:sp>
        <p:nvSpPr>
          <p:cNvPr id="496" name="Google Shape;496;p27"/>
          <p:cNvSpPr/>
          <p:nvPr/>
        </p:nvSpPr>
        <p:spPr>
          <a:xfrm>
            <a:off x="5303558" y="5346706"/>
            <a:ext cx="1524093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리바운드</a:t>
            </a:r>
            <a:endParaRPr/>
          </a:p>
        </p:txBody>
      </p:sp>
      <p:sp>
        <p:nvSpPr>
          <p:cNvPr id="497" name="Google Shape;497;p27"/>
          <p:cNvSpPr/>
          <p:nvPr/>
        </p:nvSpPr>
        <p:spPr>
          <a:xfrm>
            <a:off x="6675114" y="1612900"/>
            <a:ext cx="2019300" cy="3937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2018-2019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8"/>
          <p:cNvSpPr/>
          <p:nvPr/>
        </p:nvSpPr>
        <p:spPr>
          <a:xfrm>
            <a:off x="928536" y="827824"/>
            <a:ext cx="2603557" cy="3261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3" name="Google Shape;503;p28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4" name="Google Shape;504;p28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분석 결과 적용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약팀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: 댈러스 매버릭스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p28" descr="dallas mavericks에 대한 이미지 검색결과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89598"/>
            <a:ext cx="5303549" cy="516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3549" y="1239661"/>
            <a:ext cx="5320908" cy="561833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28"/>
          <p:cNvSpPr/>
          <p:nvPr/>
        </p:nvSpPr>
        <p:spPr>
          <a:xfrm>
            <a:off x="9075046" y="1057116"/>
            <a:ext cx="2786754" cy="17397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8"/>
          <p:cNvSpPr txBox="1"/>
          <p:nvPr/>
        </p:nvSpPr>
        <p:spPr>
          <a:xfrm>
            <a:off x="9169191" y="1165632"/>
            <a:ext cx="3209925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3점슛 다수 시도,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But 리바운드가 약해 </a:t>
            </a:r>
            <a:b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3점슛&amp;리바운드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성향의 팀 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29.3%의 승률로 저조</a:t>
            </a:r>
            <a:endParaRPr/>
          </a:p>
        </p:txBody>
      </p:sp>
      <p:sp>
        <p:nvSpPr>
          <p:cNvPr id="509" name="Google Shape;509;p28"/>
          <p:cNvSpPr/>
          <p:nvPr/>
        </p:nvSpPr>
        <p:spPr>
          <a:xfrm>
            <a:off x="7523633" y="2597587"/>
            <a:ext cx="891202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득점</a:t>
            </a:r>
            <a:endParaRPr/>
          </a:p>
        </p:txBody>
      </p:sp>
      <p:sp>
        <p:nvSpPr>
          <p:cNvPr id="510" name="Google Shape;510;p28"/>
          <p:cNvSpPr/>
          <p:nvPr/>
        </p:nvSpPr>
        <p:spPr>
          <a:xfrm>
            <a:off x="8823905" y="3398638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3점슛 시도</a:t>
            </a:r>
            <a:endParaRPr/>
          </a:p>
        </p:txBody>
      </p:sp>
      <p:sp>
        <p:nvSpPr>
          <p:cNvPr id="511" name="Google Shape;511;p28"/>
          <p:cNvSpPr/>
          <p:nvPr/>
        </p:nvSpPr>
        <p:spPr>
          <a:xfrm>
            <a:off x="8823906" y="5552836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자유투 시도</a:t>
            </a:r>
            <a:endParaRPr/>
          </a:p>
        </p:txBody>
      </p:sp>
      <p:sp>
        <p:nvSpPr>
          <p:cNvPr id="512" name="Google Shape;512;p28"/>
          <p:cNvSpPr/>
          <p:nvPr/>
        </p:nvSpPr>
        <p:spPr>
          <a:xfrm>
            <a:off x="7204020" y="6415133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야투 시도</a:t>
            </a:r>
            <a:endParaRPr/>
          </a:p>
        </p:txBody>
      </p:sp>
      <p:sp>
        <p:nvSpPr>
          <p:cNvPr id="513" name="Google Shape;513;p28"/>
          <p:cNvSpPr/>
          <p:nvPr/>
        </p:nvSpPr>
        <p:spPr>
          <a:xfrm>
            <a:off x="5660334" y="3398638"/>
            <a:ext cx="1524093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어시스트</a:t>
            </a:r>
            <a:endParaRPr/>
          </a:p>
        </p:txBody>
      </p:sp>
      <p:sp>
        <p:nvSpPr>
          <p:cNvPr id="514" name="Google Shape;514;p28"/>
          <p:cNvSpPr/>
          <p:nvPr/>
        </p:nvSpPr>
        <p:spPr>
          <a:xfrm>
            <a:off x="5660334" y="5552836"/>
            <a:ext cx="1524093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리바운드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3558" y="1536646"/>
            <a:ext cx="4841927" cy="513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654" y="1422400"/>
            <a:ext cx="5370421" cy="5158653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29"/>
          <p:cNvSpPr/>
          <p:nvPr/>
        </p:nvSpPr>
        <p:spPr>
          <a:xfrm>
            <a:off x="9075046" y="1057117"/>
            <a:ext cx="2786754" cy="154047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9"/>
          <p:cNvSpPr txBox="1"/>
          <p:nvPr/>
        </p:nvSpPr>
        <p:spPr>
          <a:xfrm>
            <a:off x="9160323" y="1180586"/>
            <a:ext cx="26162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리바운드를 높여 </a:t>
            </a:r>
            <a:b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3점슛&amp;리바운드 성향</a:t>
            </a:r>
            <a:b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팀으로 분류되기 시작 </a:t>
            </a:r>
            <a:b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→ 성적이 상승했을까?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9"/>
          <p:cNvSpPr/>
          <p:nvPr/>
        </p:nvSpPr>
        <p:spPr>
          <a:xfrm>
            <a:off x="2356614" y="2632507"/>
            <a:ext cx="891202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득점</a:t>
            </a: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3596553" y="3408158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3점슛 시도</a:t>
            </a: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596554" y="5346706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자유투 시도</a:t>
            </a: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2040168" y="6221703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야투 시도</a:t>
            </a: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32982" y="3408158"/>
            <a:ext cx="1524093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어시스트</a:t>
            </a: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432982" y="5346706"/>
            <a:ext cx="1524093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리바운드</a:t>
            </a: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1792565" y="1612900"/>
            <a:ext cx="2019300" cy="3937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2017-2018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9"/>
          <p:cNvSpPr/>
          <p:nvPr/>
        </p:nvSpPr>
        <p:spPr>
          <a:xfrm>
            <a:off x="7227190" y="2632507"/>
            <a:ext cx="891202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득점</a:t>
            </a: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8467129" y="3408158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3점슛 시도</a:t>
            </a: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8467130" y="5346706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자유투 시도</a:t>
            </a: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6910744" y="6221703"/>
            <a:ext cx="1524094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야투 시도</a:t>
            </a: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5303558" y="3408158"/>
            <a:ext cx="1524093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어시스트</a:t>
            </a: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5303558" y="5346706"/>
            <a:ext cx="1524093" cy="344836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C700"/>
                </a:solidFill>
                <a:latin typeface="Arial"/>
                <a:ea typeface="Arial"/>
                <a:cs typeface="Arial"/>
                <a:sym typeface="Arial"/>
              </a:rPr>
              <a:t>리바운드</a:t>
            </a: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6675114" y="1612900"/>
            <a:ext cx="2019300" cy="3937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2018-2019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7" name="Google Shape;537;p29" descr="dallas mavericks에 대한 이미지 검색결과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45485" y="4848855"/>
            <a:ext cx="2061682" cy="200914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29"/>
          <p:cNvSpPr/>
          <p:nvPr/>
        </p:nvSpPr>
        <p:spPr>
          <a:xfrm>
            <a:off x="928536" y="827824"/>
            <a:ext cx="2603557" cy="3261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9" name="Google Shape;539;p29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0" name="Google Shape;540;p29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분석 결과 적용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약팀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: 댈러스 매버릭스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1822553" y="826717"/>
            <a:ext cx="776440" cy="3261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908009" y="840646"/>
            <a:ext cx="776440" cy="3261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2568199" y="5341596"/>
            <a:ext cx="3304032" cy="3261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2574296" y="4046722"/>
            <a:ext cx="1331981" cy="3261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2666788" y="5667761"/>
            <a:ext cx="2729955" cy="3261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629982" y="3248099"/>
            <a:ext cx="468751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30개 야구 구단 중, 25위 연봉 수준으로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어떻게 성적을 낼 수 있을까?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629982" y="4046722"/>
            <a:ext cx="51860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승리에 기여하는 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특정한 요소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 있지 않을까?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629982" y="4734844"/>
            <a:ext cx="528637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분석을 통해,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타율과 홈런으로 타자를 평가하는 기존 기준과 다르게 출루율과 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출루율과 장타율의 합인 OPS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기준으로 보다 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적은 예산으로 타자 영입</a:t>
            </a:r>
            <a:endParaRPr/>
          </a:p>
        </p:txBody>
      </p:sp>
      <p:grpSp>
        <p:nvGrpSpPr>
          <p:cNvPr id="113" name="Google Shape;113;p3"/>
          <p:cNvGrpSpPr/>
          <p:nvPr/>
        </p:nvGrpSpPr>
        <p:grpSpPr>
          <a:xfrm>
            <a:off x="3867444" y="157718"/>
            <a:ext cx="4430644" cy="3777409"/>
            <a:chOff x="4684781" y="204041"/>
            <a:chExt cx="6482267" cy="5344798"/>
          </a:xfrm>
        </p:grpSpPr>
        <p:sp>
          <p:nvSpPr>
            <p:cNvPr id="114" name="Google Shape;114;p3"/>
            <p:cNvSpPr/>
            <p:nvPr/>
          </p:nvSpPr>
          <p:spPr>
            <a:xfrm flipH="1">
              <a:off x="4684781" y="1112519"/>
              <a:ext cx="1305378" cy="876919"/>
            </a:xfrm>
            <a:prstGeom prst="rtTriangle">
              <a:avLst/>
            </a:prstGeom>
            <a:solidFill>
              <a:srgbClr val="1237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 rot="10800000" flipH="1">
              <a:off x="10156846" y="3629662"/>
              <a:ext cx="711429" cy="523238"/>
            </a:xfrm>
            <a:prstGeom prst="rtTriangle">
              <a:avLst/>
            </a:prstGeom>
            <a:solidFill>
              <a:srgbClr val="1237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050817" y="204041"/>
              <a:ext cx="5750195" cy="4145160"/>
            </a:xfrm>
            <a:custGeom>
              <a:avLst/>
              <a:gdLst/>
              <a:ahLst/>
              <a:cxnLst/>
              <a:rect l="l" t="t" r="r" b="b"/>
              <a:pathLst>
                <a:path w="5750195" h="4145160" extrusionOk="0">
                  <a:moveTo>
                    <a:pt x="5750195" y="0"/>
                  </a:moveTo>
                  <a:lnTo>
                    <a:pt x="5261330" y="4145160"/>
                  </a:lnTo>
                  <a:lnTo>
                    <a:pt x="463249" y="3977607"/>
                  </a:lnTo>
                  <a:lnTo>
                    <a:pt x="397249" y="3959646"/>
                  </a:lnTo>
                  <a:lnTo>
                    <a:pt x="0" y="938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882551" y="2472657"/>
              <a:ext cx="4493502" cy="3076182"/>
            </a:xfrm>
            <a:custGeom>
              <a:avLst/>
              <a:gdLst/>
              <a:ahLst/>
              <a:cxnLst/>
              <a:rect l="l" t="t" r="r" b="b"/>
              <a:pathLst>
                <a:path w="29290" h="22008" extrusionOk="0">
                  <a:moveTo>
                    <a:pt x="15448" y="0"/>
                  </a:moveTo>
                  <a:lnTo>
                    <a:pt x="21282" y="9852"/>
                  </a:lnTo>
                  <a:lnTo>
                    <a:pt x="19194" y="10569"/>
                  </a:lnTo>
                  <a:lnTo>
                    <a:pt x="26148" y="16460"/>
                  </a:lnTo>
                  <a:lnTo>
                    <a:pt x="23547" y="17957"/>
                  </a:lnTo>
                  <a:lnTo>
                    <a:pt x="29290" y="22008"/>
                  </a:lnTo>
                  <a:lnTo>
                    <a:pt x="18434" y="18687"/>
                  </a:lnTo>
                  <a:lnTo>
                    <a:pt x="21831" y="16887"/>
                  </a:lnTo>
                  <a:lnTo>
                    <a:pt x="3981" y="12095"/>
                  </a:lnTo>
                  <a:lnTo>
                    <a:pt x="7853" y="9408"/>
                  </a:lnTo>
                  <a:lnTo>
                    <a:pt x="0" y="3926"/>
                  </a:lnTo>
                  <a:lnTo>
                    <a:pt x="15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4684783" y="1930238"/>
              <a:ext cx="6482265" cy="1902132"/>
            </a:xfrm>
            <a:custGeom>
              <a:avLst/>
              <a:gdLst/>
              <a:ahLst/>
              <a:cxnLst/>
              <a:rect l="l" t="t" r="r" b="b"/>
              <a:pathLst>
                <a:path w="6217" h="1823" extrusionOk="0">
                  <a:moveTo>
                    <a:pt x="0" y="48"/>
                  </a:moveTo>
                  <a:lnTo>
                    <a:pt x="6217" y="0"/>
                  </a:lnTo>
                  <a:lnTo>
                    <a:pt x="5949" y="1626"/>
                  </a:lnTo>
                  <a:lnTo>
                    <a:pt x="270" y="1823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5581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3"/>
          <p:cNvSpPr txBox="1"/>
          <p:nvPr/>
        </p:nvSpPr>
        <p:spPr>
          <a:xfrm>
            <a:off x="4179839" y="486766"/>
            <a:ext cx="380585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C4E0B2"/>
                </a:solidFill>
                <a:latin typeface="Arial"/>
                <a:ea typeface="Arial"/>
                <a:cs typeface="Arial"/>
                <a:sym typeface="Arial"/>
              </a:rPr>
              <a:t>머니볼</a:t>
            </a:r>
            <a:r>
              <a:rPr lang="ko-KR" sz="4000" b="1">
                <a:solidFill>
                  <a:srgbClr val="123754"/>
                </a:solidFill>
                <a:latin typeface="Arial"/>
                <a:ea typeface="Arial"/>
                <a:cs typeface="Arial"/>
                <a:sym typeface="Arial"/>
              </a:rPr>
              <a:t>의 주인공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 rot="-60000">
            <a:off x="5167290" y="1721634"/>
            <a:ext cx="183094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빌리 빈</a:t>
            </a:r>
            <a:endParaRPr/>
          </a:p>
        </p:txBody>
      </p:sp>
      <p:pic>
        <p:nvPicPr>
          <p:cNvPr id="121" name="Google Shape;121;p3" descr="머니볼에 대한 이미지 검색결과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737" y="157718"/>
            <a:ext cx="2825820" cy="4048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4">
            <a:alphaModFix/>
          </a:blip>
          <a:srcRect b="12877"/>
          <a:stretch/>
        </p:blipFill>
        <p:spPr>
          <a:xfrm>
            <a:off x="6489486" y="397095"/>
            <a:ext cx="5286375" cy="64609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3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" name="Google Shape;124;p3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들어가기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스포츠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데이터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만나다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30" descr="basketball tactic board 이미지 검색결과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38" y="1180586"/>
            <a:ext cx="5009893" cy="5009893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0"/>
          <p:cNvSpPr/>
          <p:nvPr/>
        </p:nvSpPr>
        <p:spPr>
          <a:xfrm>
            <a:off x="5333066" y="1047194"/>
            <a:ext cx="1534407" cy="38493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0"/>
          <p:cNvSpPr/>
          <p:nvPr/>
        </p:nvSpPr>
        <p:spPr>
          <a:xfrm>
            <a:off x="7248525" y="1062866"/>
            <a:ext cx="1847850" cy="38493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0"/>
          <p:cNvSpPr/>
          <p:nvPr/>
        </p:nvSpPr>
        <p:spPr>
          <a:xfrm>
            <a:off x="928536" y="827824"/>
            <a:ext cx="2772607" cy="35276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9" name="Google Shape;549;p30"/>
          <p:cNvCxnSpPr/>
          <p:nvPr/>
        </p:nvCxnSpPr>
        <p:spPr>
          <a:xfrm>
            <a:off x="410907" y="349312"/>
            <a:ext cx="0" cy="765523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0" name="Google Shape;550;p30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분석 결과 적용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승률을 높이기 위한 제언</a:t>
            </a:r>
            <a:endParaRPr/>
          </a:p>
        </p:txBody>
      </p:sp>
      <p:sp>
        <p:nvSpPr>
          <p:cNvPr id="551" name="Google Shape;551;p30"/>
          <p:cNvSpPr/>
          <p:nvPr/>
        </p:nvSpPr>
        <p:spPr>
          <a:xfrm>
            <a:off x="5303557" y="905043"/>
            <a:ext cx="430919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3점슛 시도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와</a:t>
            </a: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리바운드 지표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높이기 위한 노력이 필요하다</a:t>
            </a:r>
            <a:endParaRPr/>
          </a:p>
        </p:txBody>
      </p:sp>
      <p:sp>
        <p:nvSpPr>
          <p:cNvPr id="552" name="Google Shape;552;p30"/>
          <p:cNvSpPr/>
          <p:nvPr/>
        </p:nvSpPr>
        <p:spPr>
          <a:xfrm>
            <a:off x="5303557" y="2289352"/>
            <a:ext cx="6612218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3점슛과 리바운드 지표가 높은 선수를 영입 </a:t>
            </a:r>
            <a:b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효율적인 팀 연봉 관리 달성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리바운드를 높일 수 있도록 점프력 관련 훈련과 </a:t>
            </a:r>
            <a:b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3점슛 정확도를 높이는 훈련 강화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3점슛을 쏘고 리바운드를 활용하는 전술 마련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축구에서 주로 쓰이던 히트맵을 활용하여,  </a:t>
            </a:r>
            <a:b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상대팀 각각의 슛 위치와 이에 따른 </a:t>
            </a:r>
            <a:b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효과적인 리바운드 위치 파악 및 맞춤 선수 훈련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AF6">
            <a:alpha val="29803"/>
          </a:srgbClr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1"/>
          <p:cNvSpPr/>
          <p:nvPr/>
        </p:nvSpPr>
        <p:spPr>
          <a:xfrm>
            <a:off x="928536" y="827824"/>
            <a:ext cx="785964" cy="3261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8" name="Google Shape;558;p31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9" name="Google Shape;559;p31"/>
          <p:cNvSpPr txBox="1"/>
          <p:nvPr/>
        </p:nvSpPr>
        <p:spPr>
          <a:xfrm>
            <a:off x="616043" y="377887"/>
            <a:ext cx="6155143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시사점과 한계점, 애로사항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시사점</a:t>
            </a:r>
            <a:endParaRPr/>
          </a:p>
        </p:txBody>
      </p:sp>
      <p:sp>
        <p:nvSpPr>
          <p:cNvPr id="560" name="Google Shape;560;p31"/>
          <p:cNvSpPr/>
          <p:nvPr/>
        </p:nvSpPr>
        <p:spPr>
          <a:xfrm>
            <a:off x="645552" y="1818997"/>
            <a:ext cx="3987937" cy="38493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1"/>
          <p:cNvSpPr/>
          <p:nvPr/>
        </p:nvSpPr>
        <p:spPr>
          <a:xfrm>
            <a:off x="616043" y="1676846"/>
            <a:ext cx="401744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왜 이기고 어째서 패배하는가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1"/>
          <p:cNvSpPr/>
          <p:nvPr/>
        </p:nvSpPr>
        <p:spPr>
          <a:xfrm>
            <a:off x="616043" y="2465328"/>
            <a:ext cx="6784882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NBA의 경기결과 중 승리 팀 분석으로 강팀의 승리요건을, 약팀의 패배요건을 동시에 분석할 수 있었다.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약팀이 승리하기 위해 필요한 전략을 제안할 수 있었다.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실제 관측 결과, 제시한 전략 분석이 유효하였다.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31" descr="역시릅신 레이커스 gif 이미지 검색결과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1267" y="1676846"/>
            <a:ext cx="4156364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928536" y="827824"/>
            <a:ext cx="785964" cy="3261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69" name="Google Shape;569;p32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0" name="Google Shape;570;p32"/>
          <p:cNvSpPr txBox="1"/>
          <p:nvPr/>
        </p:nvSpPr>
        <p:spPr>
          <a:xfrm>
            <a:off x="616043" y="377887"/>
            <a:ext cx="6155143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시사점과 한계점, 애로사항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한계점</a:t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645552" y="1818997"/>
            <a:ext cx="3987937" cy="38493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32"/>
          <p:cNvSpPr/>
          <p:nvPr/>
        </p:nvSpPr>
        <p:spPr>
          <a:xfrm>
            <a:off x="616043" y="1676846"/>
            <a:ext cx="41152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것을 설명할 수는 없었다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32"/>
          <p:cNvSpPr/>
          <p:nvPr/>
        </p:nvSpPr>
        <p:spPr>
          <a:xfrm>
            <a:off x="616043" y="2465328"/>
            <a:ext cx="6784882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주성분 분석시 55%의 설명력만 갖추었기 때문에, </a:t>
            </a:r>
            <a:b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다루지 못한 나머지 부분에 대한 분석이 부족하였다.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2개 약팀의 변화에 대해 장기적인 데이터를 구할 수 없어</a:t>
            </a:r>
            <a:b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(현재 조사한 시즌 이후 두번째 시즌에 불과)</a:t>
            </a:r>
            <a:b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일시적 반등인지, 개선 추세인지 확인 불가한 점이 아쉽다.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32" descr="역시릅신 이미지 검색결과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8938" y="1676846"/>
            <a:ext cx="3972345" cy="31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4D4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3"/>
          <p:cNvSpPr/>
          <p:nvPr/>
        </p:nvSpPr>
        <p:spPr>
          <a:xfrm>
            <a:off x="928535" y="827824"/>
            <a:ext cx="985989" cy="3261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80" name="Google Shape;580;p33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1" name="Google Shape;581;p33"/>
          <p:cNvSpPr txBox="1"/>
          <p:nvPr/>
        </p:nvSpPr>
        <p:spPr>
          <a:xfrm>
            <a:off x="616043" y="377887"/>
            <a:ext cx="6155143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시사점과 한계점, 애로사항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애로사항</a:t>
            </a:r>
            <a:endParaRPr/>
          </a:p>
        </p:txBody>
      </p:sp>
      <p:sp>
        <p:nvSpPr>
          <p:cNvPr id="582" name="Google Shape;582;p33"/>
          <p:cNvSpPr/>
          <p:nvPr/>
        </p:nvSpPr>
        <p:spPr>
          <a:xfrm>
            <a:off x="645552" y="1818997"/>
            <a:ext cx="3987937" cy="38493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33"/>
          <p:cNvSpPr/>
          <p:nvPr/>
        </p:nvSpPr>
        <p:spPr>
          <a:xfrm>
            <a:off x="616043" y="1676846"/>
            <a:ext cx="401744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생소한 길의 어려움을 느끼다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33"/>
          <p:cNvSpPr/>
          <p:nvPr/>
        </p:nvSpPr>
        <p:spPr>
          <a:xfrm>
            <a:off x="616042" y="2465328"/>
            <a:ext cx="6889657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pca &lt;- prcomp(data, scale = T) 에서 PCA 과정 중 scale이라는 데이터 표준화 개념에 대해 몰라 옵션을 </a:t>
            </a:r>
            <a:b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넣어주지 않았는데, 이 때문에 이상한 값이 도출되었다.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전처리 과정에서 데이터 자체 값만 전처리하고, </a:t>
            </a:r>
            <a:b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칼럼명을 전처리 하지 않았다. 그래서 ``같은 문자가 </a:t>
            </a:r>
            <a:b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포함되어 있었고 bind하는 과정에서 Symbol 오류가 났다.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doBy library의 summaryBy 사용 중 fun, Fun 대소문자에 착오가 있었는데, 이것이 Syntax 오류로 이어졌다.</a:t>
            </a:r>
            <a:endParaRPr/>
          </a:p>
        </p:txBody>
      </p:sp>
      <p:pic>
        <p:nvPicPr>
          <p:cNvPr id="585" name="Google Shape;585;p33" descr="nba 좌절 이미지 검색결과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208" y="1818997"/>
            <a:ext cx="4373688" cy="3043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0" name="Google Shape;590;p34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1" name="Google Shape;591;p34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참고 사이트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SITES, LIBRARY &amp; FUNCTION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34"/>
          <p:cNvSpPr/>
          <p:nvPr/>
        </p:nvSpPr>
        <p:spPr>
          <a:xfrm>
            <a:off x="645553" y="1818997"/>
            <a:ext cx="1105738" cy="38493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34"/>
          <p:cNvSpPr/>
          <p:nvPr/>
        </p:nvSpPr>
        <p:spPr>
          <a:xfrm>
            <a:off x="616043" y="1676846"/>
            <a:ext cx="1135247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SITES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34"/>
          <p:cNvSpPr/>
          <p:nvPr/>
        </p:nvSpPr>
        <p:spPr>
          <a:xfrm>
            <a:off x="616043" y="2419161"/>
            <a:ext cx="4687515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2017-2019 NBA data </a:t>
            </a:r>
            <a:r>
              <a:rPr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https://www.kaggle.com/michaelmcfarlane/20172018-nba-regular-season-game-data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2018-2019 NBA data 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https://www.basketball-reference.com/leagues/NBA_2019.html#all_team-stats-base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Radar chart 그리기 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https://rfriend.tistory.com/166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 이름 변경하기 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https://realab.tistory.com/8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PCA 분석 참고 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https://rfriend.tistory.com/61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4"/>
          <p:cNvSpPr/>
          <p:nvPr/>
        </p:nvSpPr>
        <p:spPr>
          <a:xfrm>
            <a:off x="6112903" y="1818997"/>
            <a:ext cx="3412097" cy="38493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34"/>
          <p:cNvSpPr/>
          <p:nvPr/>
        </p:nvSpPr>
        <p:spPr>
          <a:xfrm>
            <a:off x="6083393" y="1676846"/>
            <a:ext cx="3525324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LIBRARY &amp; FUNCTION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34"/>
          <p:cNvSpPr/>
          <p:nvPr/>
        </p:nvSpPr>
        <p:spPr>
          <a:xfrm>
            <a:off x="6083393" y="2419161"/>
            <a:ext cx="4687515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readxl – read.csv()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dplyr - select() 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데이터 전처리 과정 중 column 추출에 사용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doBy - summaryBy() 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mean값 계산에 사용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fmsb - radarchart(), legend() 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radarchart 그리기, 범례 표시에 사용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kmeans(), plot(), summary()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prcomp() 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PCA분석에 사용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35" descr="back board nba에 대한 이미지 검색결과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9828" y="892626"/>
            <a:ext cx="9510211" cy="612502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5"/>
          <p:cNvSpPr/>
          <p:nvPr/>
        </p:nvSpPr>
        <p:spPr>
          <a:xfrm>
            <a:off x="5544484" y="2186253"/>
            <a:ext cx="1036353" cy="6001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4" name="Google Shape;604;p35"/>
          <p:cNvSpPr txBox="1"/>
          <p:nvPr/>
        </p:nvSpPr>
        <p:spPr>
          <a:xfrm>
            <a:off x="4381499" y="1534014"/>
            <a:ext cx="336232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감사합니다!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5"/>
          <p:cNvSpPr/>
          <p:nvPr/>
        </p:nvSpPr>
        <p:spPr>
          <a:xfrm>
            <a:off x="4381499" y="1272699"/>
            <a:ext cx="3362325" cy="104776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6" name="Google Shape;606;p35"/>
          <p:cNvSpPr/>
          <p:nvPr/>
        </p:nvSpPr>
        <p:spPr>
          <a:xfrm>
            <a:off x="4381499" y="2838494"/>
            <a:ext cx="3362325" cy="104776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6"/>
          <p:cNvSpPr txBox="1"/>
          <p:nvPr/>
        </p:nvSpPr>
        <p:spPr>
          <a:xfrm>
            <a:off x="8612512" y="845457"/>
            <a:ext cx="2771252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/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레이더 차트 &amp; 추가 분석 코드</a:t>
            </a:r>
            <a:endParaRPr/>
          </a:p>
        </p:txBody>
      </p:sp>
      <p:pic>
        <p:nvPicPr>
          <p:cNvPr id="612" name="Google Shape;61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6699" y="28575"/>
            <a:ext cx="4686300" cy="68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36"/>
          <p:cNvSpPr/>
          <p:nvPr/>
        </p:nvSpPr>
        <p:spPr>
          <a:xfrm>
            <a:off x="3201789" y="291459"/>
            <a:ext cx="282449" cy="369332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36"/>
          <p:cNvSpPr/>
          <p:nvPr/>
        </p:nvSpPr>
        <p:spPr>
          <a:xfrm>
            <a:off x="7398170" y="660791"/>
            <a:ext cx="325731" cy="369332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" name="Google Shape;61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26" y="1453096"/>
            <a:ext cx="3705225" cy="250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526" y="28575"/>
            <a:ext cx="2947988" cy="1427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4917" y="3955576"/>
            <a:ext cx="2876872" cy="290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28676" y="5037643"/>
            <a:ext cx="3419202" cy="379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9" name="Google Shape;619;p36"/>
          <p:cNvGrpSpPr/>
          <p:nvPr/>
        </p:nvGrpSpPr>
        <p:grpSpPr>
          <a:xfrm>
            <a:off x="7864957" y="2635529"/>
            <a:ext cx="3995738" cy="1945229"/>
            <a:chOff x="7723901" y="2461501"/>
            <a:chExt cx="3995738" cy="1945229"/>
          </a:xfrm>
        </p:grpSpPr>
        <p:pic>
          <p:nvPicPr>
            <p:cNvPr id="620" name="Google Shape;620;p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723901" y="2461501"/>
              <a:ext cx="3995738" cy="19452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1" name="Google Shape;621;p36"/>
            <p:cNvSpPr/>
            <p:nvPr/>
          </p:nvSpPr>
          <p:spPr>
            <a:xfrm>
              <a:off x="9807519" y="2771775"/>
              <a:ext cx="381238" cy="186123"/>
            </a:xfrm>
            <a:prstGeom prst="rect">
              <a:avLst/>
            </a:prstGeom>
            <a:noFill/>
            <a:ln w="317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22" name="Google Shape;622;p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07238" y="4733780"/>
            <a:ext cx="4310902" cy="296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FD8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/>
          <p:nvPr/>
        </p:nvSpPr>
        <p:spPr>
          <a:xfrm>
            <a:off x="6169589" y="1713053"/>
            <a:ext cx="5705408" cy="4136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130;p4" descr="사람, 야구, 플레이어, 게임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r="7426"/>
          <a:stretch/>
        </p:blipFill>
        <p:spPr>
          <a:xfrm>
            <a:off x="0" y="1"/>
            <a:ext cx="91671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/>
          <p:nvPr/>
        </p:nvSpPr>
        <p:spPr>
          <a:xfrm>
            <a:off x="6169589" y="1317199"/>
            <a:ext cx="570540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2001년, 메이저리그 최초 20연승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최하위권에서 4년 연속 포스트 시즌 진출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4D4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>
            <a:off x="5842001" y="2194489"/>
            <a:ext cx="5514730" cy="49200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72696"/>
            <a:ext cx="8391646" cy="5585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/>
          <p:nvPr/>
        </p:nvSpPr>
        <p:spPr>
          <a:xfrm>
            <a:off x="8911771" y="1772418"/>
            <a:ext cx="2444960" cy="49200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5721669" y="1345038"/>
            <a:ext cx="568136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야구에서 보여주었듯, 농구 역시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구조를 뒤집는 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특정한 데이터 요소가 있지 않을까?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/>
          <p:nvPr/>
        </p:nvSpPr>
        <p:spPr>
          <a:xfrm>
            <a:off x="1162050" y="3759465"/>
            <a:ext cx="1762125" cy="49200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1162050" y="1695524"/>
            <a:ext cx="1762125" cy="49200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6" name="Google Shape;146;p6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7" name="Google Shape;147;p6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분석 소개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616044" y="1600274"/>
            <a:ext cx="10133268" cy="179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✔"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분석 목적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수많은 공격과 방어 데이터 중 승패에 가장 크게 영향을 미치는 주 요인을 알고자 함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팀별 경기 데이터 비교를 통해 보완할 점을 제안하고자 함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616044" y="3673740"/>
            <a:ext cx="10147206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✔"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분석 방향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주성분 분석을 통한 데이터의 차원 축소 및 주 요인 탐구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승리 팀과 패배 팀 각각의 군집 분석을 통한 우승 전략 및 승패 요인 분석</a:t>
            </a:r>
            <a:endParaRPr/>
          </a:p>
          <a:p>
            <a:pPr marL="3429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/>
          <p:nvPr/>
        </p:nvSpPr>
        <p:spPr>
          <a:xfrm>
            <a:off x="2173032" y="1031641"/>
            <a:ext cx="6259201" cy="621424"/>
          </a:xfrm>
          <a:prstGeom prst="rect">
            <a:avLst/>
          </a:prstGeom>
          <a:solidFill>
            <a:srgbClr val="00A3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5" name="Google Shape;155;p7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7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분석 과정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순서</a:t>
            </a:r>
            <a:endParaRPr/>
          </a:p>
        </p:txBody>
      </p:sp>
      <p:pic>
        <p:nvPicPr>
          <p:cNvPr id="157" name="Google Shape;157;p7"/>
          <p:cNvPicPr preferRelativeResize="0"/>
          <p:nvPr/>
        </p:nvPicPr>
        <p:blipFill rotWithShape="1">
          <a:blip r:embed="rId3">
            <a:alphaModFix/>
          </a:blip>
          <a:srcRect b="53494"/>
          <a:stretch/>
        </p:blipFill>
        <p:spPr>
          <a:xfrm>
            <a:off x="3437233" y="6299455"/>
            <a:ext cx="8514380" cy="55854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"/>
          <p:cNvSpPr txBox="1"/>
          <p:nvPr/>
        </p:nvSpPr>
        <p:spPr>
          <a:xfrm>
            <a:off x="5884316" y="495855"/>
            <a:ext cx="24929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6C7D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/>
          </a:p>
        </p:txBody>
      </p:sp>
      <p:sp>
        <p:nvSpPr>
          <p:cNvPr id="159" name="Google Shape;159;p7"/>
          <p:cNvSpPr txBox="1"/>
          <p:nvPr/>
        </p:nvSpPr>
        <p:spPr>
          <a:xfrm>
            <a:off x="2173032" y="822068"/>
            <a:ext cx="640592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17-18 NBA Regular Season Game Data 중 승리 팀 데이터 추출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분석과 무관한 문자형 데이터 삭제 </a:t>
            </a: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ex) 경기 날짜, 매치 팀 등</a:t>
            </a:r>
            <a:endParaRPr/>
          </a:p>
        </p:txBody>
      </p:sp>
      <p:sp>
        <p:nvSpPr>
          <p:cNvPr id="160" name="Google Shape;160;p7"/>
          <p:cNvSpPr txBox="1"/>
          <p:nvPr/>
        </p:nvSpPr>
        <p:spPr>
          <a:xfrm>
            <a:off x="6647473" y="3509958"/>
            <a:ext cx="167866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A66C00"/>
                </a:solidFill>
                <a:latin typeface="Arial"/>
                <a:ea typeface="Arial"/>
                <a:cs typeface="Arial"/>
                <a:sym typeface="Arial"/>
              </a:rPr>
              <a:t>군집 분석</a:t>
            </a: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2182557" y="2510676"/>
            <a:ext cx="6259201" cy="621424"/>
          </a:xfrm>
          <a:prstGeom prst="rect">
            <a:avLst/>
          </a:prstGeom>
          <a:solidFill>
            <a:srgbClr val="8FB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7"/>
          <p:cNvSpPr txBox="1"/>
          <p:nvPr/>
        </p:nvSpPr>
        <p:spPr>
          <a:xfrm>
            <a:off x="2182557" y="2301103"/>
            <a:ext cx="542614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차원 축소를 위한 주성분 분석 → 4개의 주요 성분 추출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주성분에 큰 영향을 끼치는 </a:t>
            </a: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6가지 변수 추출</a:t>
            </a: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2187243" y="4034345"/>
            <a:ext cx="6259201" cy="621424"/>
          </a:xfrm>
          <a:prstGeom prst="rect">
            <a:avLst/>
          </a:prstGeom>
          <a:solidFill>
            <a:srgbClr val="FDA4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7"/>
          <p:cNvSpPr txBox="1"/>
          <p:nvPr/>
        </p:nvSpPr>
        <p:spPr>
          <a:xfrm>
            <a:off x="2182557" y="4163552"/>
            <a:ext cx="52677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주성분 점수를 이용하여 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K-means 군집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분석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2173032" y="5664563"/>
            <a:ext cx="6395877" cy="621424"/>
          </a:xfrm>
          <a:prstGeom prst="rect">
            <a:avLst/>
          </a:prstGeom>
          <a:solidFill>
            <a:srgbClr val="F951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2173031" y="5803848"/>
            <a:ext cx="633620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군집 분석 자료를 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시각화 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→  각 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승리 팀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경기 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특성 파악</a:t>
            </a: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326583" y="-261769"/>
            <a:ext cx="2806591" cy="2806591"/>
          </a:xfrm>
          <a:prstGeom prst="ellipse">
            <a:avLst/>
          </a:prstGeom>
          <a:gradFill>
            <a:gsLst>
              <a:gs pos="0">
                <a:srgbClr val="00A6C0"/>
              </a:gs>
              <a:gs pos="100000">
                <a:srgbClr val="006C7D"/>
              </a:gs>
            </a:gsLst>
            <a:lin ang="5400000" scaled="0"/>
          </a:gradFill>
          <a:ln w="9525" cap="flat" cmpd="sng">
            <a:solidFill>
              <a:srgbClr val="006C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4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8537033" y="-51319"/>
            <a:ext cx="2385691" cy="2385691"/>
          </a:xfrm>
          <a:prstGeom prst="ellipse">
            <a:avLst/>
          </a:prstGeom>
          <a:gradFill>
            <a:gsLst>
              <a:gs pos="0">
                <a:srgbClr val="FDFDFD"/>
              </a:gs>
              <a:gs pos="100000">
                <a:srgbClr val="F4F4F4"/>
              </a:gs>
            </a:gsLst>
            <a:lin ang="5400000" scaled="0"/>
          </a:gradFill>
          <a:ln w="9525" cap="flat" cmpd="sng">
            <a:solidFill>
              <a:srgbClr val="006C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4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8326583" y="1390127"/>
            <a:ext cx="2806591" cy="2806591"/>
          </a:xfrm>
          <a:prstGeom prst="ellipse">
            <a:avLst/>
          </a:prstGeom>
          <a:gradFill>
            <a:gsLst>
              <a:gs pos="0">
                <a:srgbClr val="94C200"/>
              </a:gs>
              <a:gs pos="100000">
                <a:srgbClr val="607E00"/>
              </a:gs>
            </a:gsLst>
            <a:lin ang="5400000" scaled="0"/>
          </a:gradFill>
          <a:ln w="9525" cap="flat" cmpd="sng">
            <a:solidFill>
              <a:srgbClr val="607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4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8537033" y="1600577"/>
            <a:ext cx="2385691" cy="2385691"/>
          </a:xfrm>
          <a:prstGeom prst="ellipse">
            <a:avLst/>
          </a:prstGeom>
          <a:gradFill>
            <a:gsLst>
              <a:gs pos="0">
                <a:srgbClr val="FDFDFD"/>
              </a:gs>
              <a:gs pos="100000">
                <a:srgbClr val="F4F4F4"/>
              </a:gs>
            </a:gsLst>
            <a:lin ang="5400000" scaled="0"/>
          </a:gradFill>
          <a:ln w="9525" cap="flat" cmpd="sng">
            <a:solidFill>
              <a:srgbClr val="607E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4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8326583" y="3042023"/>
            <a:ext cx="2806591" cy="2806591"/>
          </a:xfrm>
          <a:prstGeom prst="ellipse">
            <a:avLst/>
          </a:prstGeom>
          <a:gradFill>
            <a:gsLst>
              <a:gs pos="0">
                <a:srgbClr val="FFA600"/>
              </a:gs>
              <a:gs pos="100000">
                <a:srgbClr val="A66C00"/>
              </a:gs>
            </a:gsLst>
            <a:lin ang="5400000" scaled="0"/>
          </a:gradFill>
          <a:ln w="9525" cap="flat" cmpd="sng">
            <a:solidFill>
              <a:srgbClr val="A66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4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8537033" y="3252473"/>
            <a:ext cx="2385691" cy="2385691"/>
          </a:xfrm>
          <a:prstGeom prst="ellipse">
            <a:avLst/>
          </a:prstGeom>
          <a:gradFill>
            <a:gsLst>
              <a:gs pos="0">
                <a:srgbClr val="FDFDFD"/>
              </a:gs>
              <a:gs pos="100000">
                <a:srgbClr val="F4F4F4"/>
              </a:gs>
            </a:gsLst>
            <a:lin ang="5400000" scaled="0"/>
          </a:gradFill>
          <a:ln w="9525" cap="flat" cmpd="sng">
            <a:solidFill>
              <a:srgbClr val="A66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4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8536589" y="5264779"/>
            <a:ext cx="2385692" cy="1592734"/>
          </a:xfrm>
          <a:custGeom>
            <a:avLst/>
            <a:gdLst/>
            <a:ahLst/>
            <a:cxnLst/>
            <a:rect l="l" t="t" r="r" b="b"/>
            <a:pathLst>
              <a:path w="2385692" h="1592734" extrusionOk="0">
                <a:moveTo>
                  <a:pt x="1192846" y="0"/>
                </a:moveTo>
                <a:cubicBezTo>
                  <a:pt x="1851637" y="0"/>
                  <a:pt x="2385692" y="534055"/>
                  <a:pt x="2385692" y="1192846"/>
                </a:cubicBezTo>
                <a:cubicBezTo>
                  <a:pt x="2385692" y="1316369"/>
                  <a:pt x="2366917" y="1435507"/>
                  <a:pt x="2332064" y="1547562"/>
                </a:cubicBezTo>
                <a:lnTo>
                  <a:pt x="2315531" y="1592734"/>
                </a:lnTo>
                <a:lnTo>
                  <a:pt x="70161" y="1592734"/>
                </a:lnTo>
                <a:lnTo>
                  <a:pt x="53628" y="1547562"/>
                </a:lnTo>
                <a:cubicBezTo>
                  <a:pt x="18775" y="1435507"/>
                  <a:pt x="0" y="1316369"/>
                  <a:pt x="0" y="1192846"/>
                </a:cubicBezTo>
                <a:cubicBezTo>
                  <a:pt x="0" y="534055"/>
                  <a:pt x="534055" y="0"/>
                  <a:pt x="1192846" y="0"/>
                </a:cubicBezTo>
                <a:close/>
              </a:path>
            </a:pathLst>
          </a:custGeom>
          <a:gradFill>
            <a:gsLst>
              <a:gs pos="0">
                <a:srgbClr val="FDFDFD"/>
              </a:gs>
              <a:gs pos="100000">
                <a:srgbClr val="F4F4F4"/>
              </a:gs>
            </a:gsLst>
            <a:lin ang="5400000" scaled="0"/>
          </a:gradFill>
          <a:ln w="9525" cap="flat" cmpd="sng">
            <a:solidFill>
              <a:srgbClr val="A4352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4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8326139" y="5054329"/>
            <a:ext cx="2806592" cy="1803184"/>
          </a:xfrm>
          <a:custGeom>
            <a:avLst/>
            <a:gdLst/>
            <a:ahLst/>
            <a:cxnLst/>
            <a:rect l="l" t="t" r="r" b="b"/>
            <a:pathLst>
              <a:path w="2806592" h="1803184" extrusionOk="0">
                <a:moveTo>
                  <a:pt x="1403296" y="0"/>
                </a:moveTo>
                <a:cubicBezTo>
                  <a:pt x="2178315" y="0"/>
                  <a:pt x="2806592" y="628277"/>
                  <a:pt x="2806592" y="1403296"/>
                </a:cubicBezTo>
                <a:cubicBezTo>
                  <a:pt x="2806592" y="1500173"/>
                  <a:pt x="2796775" y="1594758"/>
                  <a:pt x="2778082" y="1686109"/>
                </a:cubicBezTo>
                <a:lnTo>
                  <a:pt x="2747980" y="1803184"/>
                </a:lnTo>
                <a:lnTo>
                  <a:pt x="2525981" y="1803184"/>
                </a:lnTo>
                <a:lnTo>
                  <a:pt x="2542514" y="1758012"/>
                </a:lnTo>
                <a:cubicBezTo>
                  <a:pt x="2577367" y="1645957"/>
                  <a:pt x="2596142" y="1526819"/>
                  <a:pt x="2596142" y="1403296"/>
                </a:cubicBezTo>
                <a:cubicBezTo>
                  <a:pt x="2596142" y="744505"/>
                  <a:pt x="2062087" y="210450"/>
                  <a:pt x="1403296" y="210450"/>
                </a:cubicBezTo>
                <a:cubicBezTo>
                  <a:pt x="744505" y="210450"/>
                  <a:pt x="210450" y="744505"/>
                  <a:pt x="210450" y="1403296"/>
                </a:cubicBezTo>
                <a:cubicBezTo>
                  <a:pt x="210450" y="1526819"/>
                  <a:pt x="229225" y="1645957"/>
                  <a:pt x="264078" y="1758012"/>
                </a:cubicBezTo>
                <a:lnTo>
                  <a:pt x="280611" y="1803184"/>
                </a:lnTo>
                <a:lnTo>
                  <a:pt x="58613" y="1803184"/>
                </a:lnTo>
                <a:lnTo>
                  <a:pt x="28510" y="1686109"/>
                </a:lnTo>
                <a:cubicBezTo>
                  <a:pt x="9817" y="1594758"/>
                  <a:pt x="0" y="1500173"/>
                  <a:pt x="0" y="1403296"/>
                </a:cubicBezTo>
                <a:cubicBezTo>
                  <a:pt x="0" y="628277"/>
                  <a:pt x="628277" y="0"/>
                  <a:pt x="1403296" y="0"/>
                </a:cubicBezTo>
                <a:close/>
              </a:path>
            </a:pathLst>
          </a:custGeom>
          <a:gradFill>
            <a:gsLst>
              <a:gs pos="0">
                <a:srgbClr val="FC5231"/>
              </a:gs>
              <a:gs pos="100000">
                <a:srgbClr val="A43520"/>
              </a:gs>
            </a:gsLst>
            <a:lin ang="5400000" scaled="0"/>
          </a:gradFill>
          <a:ln w="9525" cap="flat" cmpd="sng">
            <a:solidFill>
              <a:srgbClr val="A4352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4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9833973" y="678340"/>
            <a:ext cx="371441" cy="452932"/>
          </a:xfrm>
          <a:custGeom>
            <a:avLst/>
            <a:gdLst/>
            <a:ahLst/>
            <a:cxnLst/>
            <a:rect l="l" t="t" r="r" b="b"/>
            <a:pathLst>
              <a:path w="371441" h="452932" extrusionOk="0">
                <a:moveTo>
                  <a:pt x="262659" y="0"/>
                </a:moveTo>
                <a:cubicBezTo>
                  <a:pt x="314678" y="0"/>
                  <a:pt x="347961" y="16560"/>
                  <a:pt x="362509" y="49682"/>
                </a:cubicBezTo>
                <a:cubicBezTo>
                  <a:pt x="377057" y="82804"/>
                  <a:pt x="373834" y="130251"/>
                  <a:pt x="352841" y="192024"/>
                </a:cubicBezTo>
                <a:lnTo>
                  <a:pt x="329638" y="260299"/>
                </a:lnTo>
                <a:cubicBezTo>
                  <a:pt x="308512" y="322478"/>
                  <a:pt x="279620" y="370128"/>
                  <a:pt x="242961" y="403250"/>
                </a:cubicBezTo>
                <a:cubicBezTo>
                  <a:pt x="206302" y="436372"/>
                  <a:pt x="161557" y="452932"/>
                  <a:pt x="108725" y="452932"/>
                </a:cubicBezTo>
                <a:cubicBezTo>
                  <a:pt x="56300" y="452932"/>
                  <a:pt x="22948" y="436270"/>
                  <a:pt x="8670" y="402945"/>
                </a:cubicBezTo>
                <a:cubicBezTo>
                  <a:pt x="-5608" y="369620"/>
                  <a:pt x="-2251" y="322072"/>
                  <a:pt x="18742" y="260299"/>
                </a:cubicBezTo>
                <a:lnTo>
                  <a:pt x="41945" y="192024"/>
                </a:lnTo>
                <a:cubicBezTo>
                  <a:pt x="62938" y="130251"/>
                  <a:pt x="92069" y="82804"/>
                  <a:pt x="129337" y="49682"/>
                </a:cubicBezTo>
                <a:cubicBezTo>
                  <a:pt x="166605" y="16560"/>
                  <a:pt x="211046" y="0"/>
                  <a:pt x="262659" y="0"/>
                </a:cubicBezTo>
                <a:close/>
                <a:moveTo>
                  <a:pt x="243599" y="56083"/>
                </a:moveTo>
                <a:cubicBezTo>
                  <a:pt x="230594" y="56083"/>
                  <a:pt x="217712" y="58115"/>
                  <a:pt x="204951" y="62179"/>
                </a:cubicBezTo>
                <a:cubicBezTo>
                  <a:pt x="192191" y="66243"/>
                  <a:pt x="179782" y="73456"/>
                  <a:pt x="167723" y="83820"/>
                </a:cubicBezTo>
                <a:cubicBezTo>
                  <a:pt x="155664" y="94183"/>
                  <a:pt x="144263" y="108000"/>
                  <a:pt x="133519" y="125272"/>
                </a:cubicBezTo>
                <a:cubicBezTo>
                  <a:pt x="122775" y="142544"/>
                  <a:pt x="112843" y="164592"/>
                  <a:pt x="103724" y="191414"/>
                </a:cubicBezTo>
                <a:lnTo>
                  <a:pt x="80112" y="260908"/>
                </a:lnTo>
                <a:cubicBezTo>
                  <a:pt x="70993" y="287731"/>
                  <a:pt x="65869" y="309981"/>
                  <a:pt x="64739" y="327660"/>
                </a:cubicBezTo>
                <a:cubicBezTo>
                  <a:pt x="63608" y="345338"/>
                  <a:pt x="65583" y="359257"/>
                  <a:pt x="70663" y="369417"/>
                </a:cubicBezTo>
                <a:cubicBezTo>
                  <a:pt x="75743" y="379577"/>
                  <a:pt x="83282" y="386689"/>
                  <a:pt x="93280" y="390753"/>
                </a:cubicBezTo>
                <a:cubicBezTo>
                  <a:pt x="103278" y="394817"/>
                  <a:pt x="114780" y="396849"/>
                  <a:pt x="127785" y="396849"/>
                </a:cubicBezTo>
                <a:cubicBezTo>
                  <a:pt x="141196" y="396849"/>
                  <a:pt x="154282" y="394817"/>
                  <a:pt x="167042" y="390753"/>
                </a:cubicBezTo>
                <a:cubicBezTo>
                  <a:pt x="179802" y="386689"/>
                  <a:pt x="192177" y="379577"/>
                  <a:pt x="204166" y="369417"/>
                </a:cubicBezTo>
                <a:cubicBezTo>
                  <a:pt x="216154" y="359257"/>
                  <a:pt x="227454" y="345440"/>
                  <a:pt x="238065" y="327964"/>
                </a:cubicBezTo>
                <a:cubicBezTo>
                  <a:pt x="248676" y="310489"/>
                  <a:pt x="258611" y="288137"/>
                  <a:pt x="267869" y="260908"/>
                </a:cubicBezTo>
                <a:lnTo>
                  <a:pt x="291481" y="191414"/>
                </a:lnTo>
                <a:cubicBezTo>
                  <a:pt x="300600" y="164592"/>
                  <a:pt x="305791" y="142443"/>
                  <a:pt x="307055" y="124968"/>
                </a:cubicBezTo>
                <a:cubicBezTo>
                  <a:pt x="308318" y="107492"/>
                  <a:pt x="306410" y="93675"/>
                  <a:pt x="301330" y="83515"/>
                </a:cubicBezTo>
                <a:cubicBezTo>
                  <a:pt x="296250" y="73355"/>
                  <a:pt x="288711" y="66243"/>
                  <a:pt x="278713" y="62179"/>
                </a:cubicBezTo>
                <a:cubicBezTo>
                  <a:pt x="268715" y="58115"/>
                  <a:pt x="257010" y="56083"/>
                  <a:pt x="243599" y="56083"/>
                </a:cubicBezTo>
                <a:close/>
              </a:path>
            </a:pathLst>
          </a:custGeom>
          <a:solidFill>
            <a:srgbClr val="00A6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575B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10318774" y="685045"/>
            <a:ext cx="219589" cy="439522"/>
          </a:xfrm>
          <a:custGeom>
            <a:avLst/>
            <a:gdLst/>
            <a:ahLst/>
            <a:cxnLst/>
            <a:rect l="l" t="t" r="r" b="b"/>
            <a:pathLst>
              <a:path w="219589" h="439522" extrusionOk="0">
                <a:moveTo>
                  <a:pt x="169507" y="0"/>
                </a:moveTo>
                <a:lnTo>
                  <a:pt x="219589" y="0"/>
                </a:lnTo>
                <a:lnTo>
                  <a:pt x="70218" y="439522"/>
                </a:lnTo>
                <a:lnTo>
                  <a:pt x="10477" y="439522"/>
                </a:lnTo>
                <a:lnTo>
                  <a:pt x="135817" y="70714"/>
                </a:lnTo>
                <a:lnTo>
                  <a:pt x="12077" y="131674"/>
                </a:lnTo>
                <a:lnTo>
                  <a:pt x="0" y="82906"/>
                </a:lnTo>
                <a:lnTo>
                  <a:pt x="169507" y="0"/>
                </a:lnTo>
                <a:close/>
              </a:path>
            </a:pathLst>
          </a:custGeom>
          <a:solidFill>
            <a:srgbClr val="00A6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575B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8937058" y="843908"/>
            <a:ext cx="179032" cy="261852"/>
          </a:xfrm>
          <a:custGeom>
            <a:avLst/>
            <a:gdLst/>
            <a:ahLst/>
            <a:cxnLst/>
            <a:rect l="l" t="t" r="r" b="b"/>
            <a:pathLst>
              <a:path w="179032" h="261852" extrusionOk="0">
                <a:moveTo>
                  <a:pt x="90221" y="0"/>
                </a:moveTo>
                <a:cubicBezTo>
                  <a:pt x="105727" y="0"/>
                  <a:pt x="119824" y="1880"/>
                  <a:pt x="132512" y="5639"/>
                </a:cubicBezTo>
                <a:cubicBezTo>
                  <a:pt x="145199" y="9398"/>
                  <a:pt x="156946" y="14919"/>
                  <a:pt x="167754" y="22203"/>
                </a:cubicBezTo>
                <a:lnTo>
                  <a:pt x="151190" y="49340"/>
                </a:lnTo>
                <a:cubicBezTo>
                  <a:pt x="141792" y="42996"/>
                  <a:pt x="132277" y="38414"/>
                  <a:pt x="122644" y="35595"/>
                </a:cubicBezTo>
                <a:cubicBezTo>
                  <a:pt x="113011" y="32776"/>
                  <a:pt x="102321" y="31366"/>
                  <a:pt x="90573" y="31366"/>
                </a:cubicBezTo>
                <a:cubicBezTo>
                  <a:pt x="74597" y="31366"/>
                  <a:pt x="61850" y="34890"/>
                  <a:pt x="52335" y="41939"/>
                </a:cubicBezTo>
                <a:cubicBezTo>
                  <a:pt x="42820" y="48987"/>
                  <a:pt x="38062" y="57563"/>
                  <a:pt x="38062" y="67666"/>
                </a:cubicBezTo>
                <a:lnTo>
                  <a:pt x="38062" y="73304"/>
                </a:lnTo>
                <a:cubicBezTo>
                  <a:pt x="38062" y="79178"/>
                  <a:pt x="39358" y="84171"/>
                  <a:pt x="41949" y="88283"/>
                </a:cubicBezTo>
                <a:cubicBezTo>
                  <a:pt x="44541" y="92394"/>
                  <a:pt x="48310" y="95977"/>
                  <a:pt x="53255" y="99032"/>
                </a:cubicBezTo>
                <a:cubicBezTo>
                  <a:pt x="58200" y="102086"/>
                  <a:pt x="64323" y="104729"/>
                  <a:pt x="71625" y="106961"/>
                </a:cubicBezTo>
                <a:cubicBezTo>
                  <a:pt x="78927" y="109193"/>
                  <a:pt x="87289" y="111366"/>
                  <a:pt x="96713" y="113481"/>
                </a:cubicBezTo>
                <a:cubicBezTo>
                  <a:pt x="112491" y="117005"/>
                  <a:pt x="125622" y="121058"/>
                  <a:pt x="136105" y="125640"/>
                </a:cubicBezTo>
                <a:cubicBezTo>
                  <a:pt x="146588" y="130221"/>
                  <a:pt x="155008" y="135449"/>
                  <a:pt x="161367" y="141323"/>
                </a:cubicBezTo>
                <a:cubicBezTo>
                  <a:pt x="167725" y="147196"/>
                  <a:pt x="172259" y="153775"/>
                  <a:pt x="174968" y="161058"/>
                </a:cubicBezTo>
                <a:cubicBezTo>
                  <a:pt x="177677" y="168342"/>
                  <a:pt x="179032" y="176330"/>
                  <a:pt x="179032" y="185023"/>
                </a:cubicBezTo>
                <a:lnTo>
                  <a:pt x="179032" y="191367"/>
                </a:lnTo>
                <a:cubicBezTo>
                  <a:pt x="179032" y="203114"/>
                  <a:pt x="176741" y="213335"/>
                  <a:pt x="172160" y="222028"/>
                </a:cubicBezTo>
                <a:cubicBezTo>
                  <a:pt x="167578" y="230721"/>
                  <a:pt x="161293" y="238063"/>
                  <a:pt x="153305" y="244054"/>
                </a:cubicBezTo>
                <a:cubicBezTo>
                  <a:pt x="145316" y="250046"/>
                  <a:pt x="135742" y="254510"/>
                  <a:pt x="124582" y="257447"/>
                </a:cubicBezTo>
                <a:cubicBezTo>
                  <a:pt x="113422" y="260383"/>
                  <a:pt x="101381" y="261852"/>
                  <a:pt x="88459" y="261852"/>
                </a:cubicBezTo>
                <a:cubicBezTo>
                  <a:pt x="70367" y="261852"/>
                  <a:pt x="53745" y="258974"/>
                  <a:pt x="38590" y="253217"/>
                </a:cubicBezTo>
                <a:cubicBezTo>
                  <a:pt x="23436" y="247461"/>
                  <a:pt x="10573" y="240354"/>
                  <a:pt x="0" y="231896"/>
                </a:cubicBezTo>
                <a:lnTo>
                  <a:pt x="17621" y="203349"/>
                </a:lnTo>
                <a:cubicBezTo>
                  <a:pt x="22320" y="206874"/>
                  <a:pt x="27724" y="210280"/>
                  <a:pt x="33833" y="213570"/>
                </a:cubicBezTo>
                <a:cubicBezTo>
                  <a:pt x="39941" y="216859"/>
                  <a:pt x="46168" y="219737"/>
                  <a:pt x="52511" y="222204"/>
                </a:cubicBezTo>
                <a:cubicBezTo>
                  <a:pt x="58855" y="224671"/>
                  <a:pt x="65257" y="226609"/>
                  <a:pt x="71718" y="228019"/>
                </a:cubicBezTo>
                <a:cubicBezTo>
                  <a:pt x="78180" y="229429"/>
                  <a:pt x="84112" y="230134"/>
                  <a:pt x="89516" y="230134"/>
                </a:cubicBezTo>
                <a:cubicBezTo>
                  <a:pt x="107607" y="230134"/>
                  <a:pt x="121175" y="226492"/>
                  <a:pt x="130221" y="219208"/>
                </a:cubicBezTo>
                <a:cubicBezTo>
                  <a:pt x="139267" y="211925"/>
                  <a:pt x="143789" y="203232"/>
                  <a:pt x="143789" y="193129"/>
                </a:cubicBezTo>
                <a:lnTo>
                  <a:pt x="143789" y="187490"/>
                </a:lnTo>
                <a:cubicBezTo>
                  <a:pt x="143789" y="181851"/>
                  <a:pt x="142850" y="176917"/>
                  <a:pt x="140970" y="172688"/>
                </a:cubicBezTo>
                <a:cubicBezTo>
                  <a:pt x="139090" y="168459"/>
                  <a:pt x="135918" y="164700"/>
                  <a:pt x="131454" y="161411"/>
                </a:cubicBezTo>
                <a:cubicBezTo>
                  <a:pt x="126990" y="158121"/>
                  <a:pt x="121234" y="155126"/>
                  <a:pt x="114186" y="152424"/>
                </a:cubicBezTo>
                <a:cubicBezTo>
                  <a:pt x="107137" y="149722"/>
                  <a:pt x="98444" y="147314"/>
                  <a:pt x="88106" y="145199"/>
                </a:cubicBezTo>
                <a:cubicBezTo>
                  <a:pt x="76124" y="142615"/>
                  <a:pt x="64964" y="139619"/>
                  <a:pt x="54626" y="136212"/>
                </a:cubicBezTo>
                <a:cubicBezTo>
                  <a:pt x="44288" y="132806"/>
                  <a:pt x="35360" y="128459"/>
                  <a:pt x="27841" y="123173"/>
                </a:cubicBezTo>
                <a:cubicBezTo>
                  <a:pt x="20323" y="117886"/>
                  <a:pt x="14391" y="111308"/>
                  <a:pt x="10044" y="103437"/>
                </a:cubicBezTo>
                <a:cubicBezTo>
                  <a:pt x="5697" y="95566"/>
                  <a:pt x="3524" y="85874"/>
                  <a:pt x="3524" y="74362"/>
                </a:cubicBezTo>
                <a:lnTo>
                  <a:pt x="3524" y="68018"/>
                </a:lnTo>
                <a:cubicBezTo>
                  <a:pt x="3524" y="59325"/>
                  <a:pt x="5269" y="50925"/>
                  <a:pt x="8758" y="42820"/>
                </a:cubicBezTo>
                <a:cubicBezTo>
                  <a:pt x="12248" y="34714"/>
                  <a:pt x="17597" y="27489"/>
                  <a:pt x="24807" y="21146"/>
                </a:cubicBezTo>
                <a:cubicBezTo>
                  <a:pt x="32017" y="14802"/>
                  <a:pt x="41080" y="9692"/>
                  <a:pt x="51996" y="5815"/>
                </a:cubicBezTo>
                <a:cubicBezTo>
                  <a:pt x="62912" y="1938"/>
                  <a:pt x="75654" y="0"/>
                  <a:pt x="90221" y="0"/>
                </a:cubicBezTo>
                <a:close/>
              </a:path>
            </a:pathLst>
          </a:custGeom>
          <a:solidFill>
            <a:srgbClr val="9F9F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575B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9143446" y="860473"/>
            <a:ext cx="121586" cy="244231"/>
          </a:xfrm>
          <a:custGeom>
            <a:avLst/>
            <a:gdLst/>
            <a:ahLst/>
            <a:cxnLst/>
            <a:rect l="l" t="t" r="r" b="b"/>
            <a:pathLst>
              <a:path w="121586" h="244231" extrusionOk="0">
                <a:moveTo>
                  <a:pt x="31718" y="0"/>
                </a:moveTo>
                <a:lnTo>
                  <a:pt x="66256" y="0"/>
                </a:lnTo>
                <a:lnTo>
                  <a:pt x="66256" y="48282"/>
                </a:lnTo>
                <a:lnTo>
                  <a:pt x="117005" y="48282"/>
                </a:lnTo>
                <a:lnTo>
                  <a:pt x="117005" y="77886"/>
                </a:lnTo>
                <a:lnTo>
                  <a:pt x="66256" y="77886"/>
                </a:lnTo>
                <a:lnTo>
                  <a:pt x="66256" y="187209"/>
                </a:lnTo>
                <a:cubicBezTo>
                  <a:pt x="66256" y="193068"/>
                  <a:pt x="66843" y="197814"/>
                  <a:pt x="68018" y="201447"/>
                </a:cubicBezTo>
                <a:cubicBezTo>
                  <a:pt x="69192" y="205079"/>
                  <a:pt x="70896" y="207833"/>
                  <a:pt x="73128" y="209707"/>
                </a:cubicBezTo>
                <a:cubicBezTo>
                  <a:pt x="75360" y="211581"/>
                  <a:pt x="78003" y="212869"/>
                  <a:pt x="81057" y="213572"/>
                </a:cubicBezTo>
                <a:cubicBezTo>
                  <a:pt x="84112" y="214275"/>
                  <a:pt x="87401" y="214627"/>
                  <a:pt x="90925" y="214627"/>
                </a:cubicBezTo>
                <a:cubicBezTo>
                  <a:pt x="99383" y="214627"/>
                  <a:pt x="107842" y="213100"/>
                  <a:pt x="116300" y="210045"/>
                </a:cubicBezTo>
                <a:lnTo>
                  <a:pt x="121586" y="237810"/>
                </a:lnTo>
                <a:cubicBezTo>
                  <a:pt x="117592" y="239477"/>
                  <a:pt x="112306" y="240963"/>
                  <a:pt x="105727" y="242270"/>
                </a:cubicBezTo>
                <a:cubicBezTo>
                  <a:pt x="99148" y="243577"/>
                  <a:pt x="92452" y="244231"/>
                  <a:pt x="85639" y="244231"/>
                </a:cubicBezTo>
                <a:cubicBezTo>
                  <a:pt x="67258" y="244231"/>
                  <a:pt x="53676" y="239649"/>
                  <a:pt x="44892" y="230486"/>
                </a:cubicBezTo>
                <a:cubicBezTo>
                  <a:pt x="36109" y="221323"/>
                  <a:pt x="31718" y="206991"/>
                  <a:pt x="31718" y="187490"/>
                </a:cubicBezTo>
                <a:lnTo>
                  <a:pt x="31718" y="77886"/>
                </a:lnTo>
                <a:lnTo>
                  <a:pt x="0" y="77886"/>
                </a:lnTo>
                <a:lnTo>
                  <a:pt x="0" y="48282"/>
                </a:lnTo>
                <a:lnTo>
                  <a:pt x="31718" y="48282"/>
                </a:lnTo>
                <a:lnTo>
                  <a:pt x="31718" y="0"/>
                </a:lnTo>
                <a:close/>
              </a:path>
            </a:pathLst>
          </a:custGeom>
          <a:solidFill>
            <a:srgbClr val="9F9F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575B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9286663" y="905231"/>
            <a:ext cx="163526" cy="199473"/>
          </a:xfrm>
          <a:custGeom>
            <a:avLst/>
            <a:gdLst/>
            <a:ahLst/>
            <a:cxnLst/>
            <a:rect l="l" t="t" r="r" b="b"/>
            <a:pathLst>
              <a:path w="163526" h="199473" extrusionOk="0">
                <a:moveTo>
                  <a:pt x="82820" y="0"/>
                </a:moveTo>
                <a:cubicBezTo>
                  <a:pt x="107490" y="0"/>
                  <a:pt x="127108" y="7542"/>
                  <a:pt x="141675" y="22627"/>
                </a:cubicBezTo>
                <a:cubicBezTo>
                  <a:pt x="156242" y="37711"/>
                  <a:pt x="163526" y="59040"/>
                  <a:pt x="163526" y="86614"/>
                </a:cubicBezTo>
                <a:lnTo>
                  <a:pt x="163526" y="112424"/>
                </a:lnTo>
                <a:lnTo>
                  <a:pt x="33833" y="112424"/>
                </a:lnTo>
                <a:lnTo>
                  <a:pt x="33833" y="113833"/>
                </a:lnTo>
                <a:cubicBezTo>
                  <a:pt x="33833" y="132159"/>
                  <a:pt x="38650" y="146080"/>
                  <a:pt x="48283" y="155596"/>
                </a:cubicBezTo>
                <a:cubicBezTo>
                  <a:pt x="57916" y="165111"/>
                  <a:pt x="70485" y="169869"/>
                  <a:pt x="85992" y="169869"/>
                </a:cubicBezTo>
                <a:cubicBezTo>
                  <a:pt x="98679" y="169869"/>
                  <a:pt x="109546" y="168342"/>
                  <a:pt x="118591" y="165287"/>
                </a:cubicBezTo>
                <a:cubicBezTo>
                  <a:pt x="127637" y="162233"/>
                  <a:pt x="136271" y="158004"/>
                  <a:pt x="144495" y="152600"/>
                </a:cubicBezTo>
                <a:lnTo>
                  <a:pt x="158944" y="178327"/>
                </a:lnTo>
                <a:cubicBezTo>
                  <a:pt x="150486" y="184201"/>
                  <a:pt x="140383" y="189194"/>
                  <a:pt x="128636" y="193305"/>
                </a:cubicBezTo>
                <a:cubicBezTo>
                  <a:pt x="116888" y="197417"/>
                  <a:pt x="102204" y="199473"/>
                  <a:pt x="84582" y="199473"/>
                </a:cubicBezTo>
                <a:cubicBezTo>
                  <a:pt x="72600" y="199473"/>
                  <a:pt x="61499" y="197766"/>
                  <a:pt x="51278" y="194354"/>
                </a:cubicBezTo>
                <a:cubicBezTo>
                  <a:pt x="41058" y="190942"/>
                  <a:pt x="32130" y="185646"/>
                  <a:pt x="24494" y="178468"/>
                </a:cubicBezTo>
                <a:cubicBezTo>
                  <a:pt x="16858" y="171289"/>
                  <a:pt x="10867" y="162050"/>
                  <a:pt x="6520" y="150753"/>
                </a:cubicBezTo>
                <a:cubicBezTo>
                  <a:pt x="2174" y="139455"/>
                  <a:pt x="0" y="126038"/>
                  <a:pt x="0" y="110502"/>
                </a:cubicBezTo>
                <a:lnTo>
                  <a:pt x="0" y="88613"/>
                </a:lnTo>
                <a:cubicBezTo>
                  <a:pt x="0" y="74020"/>
                  <a:pt x="2056" y="61193"/>
                  <a:pt x="6168" y="50132"/>
                </a:cubicBezTo>
                <a:cubicBezTo>
                  <a:pt x="10280" y="39071"/>
                  <a:pt x="16036" y="29834"/>
                  <a:pt x="23437" y="22420"/>
                </a:cubicBezTo>
                <a:cubicBezTo>
                  <a:pt x="30838" y="15007"/>
                  <a:pt x="39590" y="9416"/>
                  <a:pt x="49692" y="5650"/>
                </a:cubicBezTo>
                <a:cubicBezTo>
                  <a:pt x="59795" y="1883"/>
                  <a:pt x="70838" y="0"/>
                  <a:pt x="82820" y="0"/>
                </a:cubicBezTo>
                <a:close/>
                <a:moveTo>
                  <a:pt x="82820" y="29604"/>
                </a:moveTo>
                <a:cubicBezTo>
                  <a:pt x="75772" y="29604"/>
                  <a:pt x="69252" y="30837"/>
                  <a:pt x="63261" y="33304"/>
                </a:cubicBezTo>
                <a:cubicBezTo>
                  <a:pt x="57270" y="35771"/>
                  <a:pt x="52101" y="39178"/>
                  <a:pt x="47754" y="43525"/>
                </a:cubicBezTo>
                <a:cubicBezTo>
                  <a:pt x="43407" y="47871"/>
                  <a:pt x="40001" y="53157"/>
                  <a:pt x="37534" y="59384"/>
                </a:cubicBezTo>
                <a:cubicBezTo>
                  <a:pt x="35067" y="65610"/>
                  <a:pt x="33833" y="72365"/>
                  <a:pt x="33833" y="79648"/>
                </a:cubicBezTo>
                <a:lnTo>
                  <a:pt x="33833" y="84582"/>
                </a:lnTo>
                <a:lnTo>
                  <a:pt x="130398" y="84582"/>
                </a:lnTo>
                <a:lnTo>
                  <a:pt x="130398" y="78238"/>
                </a:lnTo>
                <a:cubicBezTo>
                  <a:pt x="130398" y="63437"/>
                  <a:pt x="126169" y="51630"/>
                  <a:pt x="117710" y="42820"/>
                </a:cubicBezTo>
                <a:cubicBezTo>
                  <a:pt x="109252" y="34009"/>
                  <a:pt x="97622" y="29604"/>
                  <a:pt x="82820" y="29604"/>
                </a:cubicBezTo>
                <a:close/>
              </a:path>
            </a:pathLst>
          </a:custGeom>
          <a:solidFill>
            <a:srgbClr val="9F9F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575B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9496556" y="905936"/>
            <a:ext cx="164583" cy="271367"/>
          </a:xfrm>
          <a:custGeom>
            <a:avLst/>
            <a:gdLst/>
            <a:ahLst/>
            <a:cxnLst/>
            <a:rect l="l" t="t" r="r" b="b"/>
            <a:pathLst>
              <a:path w="164583" h="271367" extrusionOk="0">
                <a:moveTo>
                  <a:pt x="89516" y="0"/>
                </a:moveTo>
                <a:cubicBezTo>
                  <a:pt x="113951" y="0"/>
                  <a:pt x="132571" y="7270"/>
                  <a:pt x="145376" y="21812"/>
                </a:cubicBezTo>
                <a:cubicBezTo>
                  <a:pt x="158180" y="36353"/>
                  <a:pt x="164583" y="56406"/>
                  <a:pt x="164583" y="81972"/>
                </a:cubicBezTo>
                <a:lnTo>
                  <a:pt x="164583" y="116096"/>
                </a:lnTo>
                <a:cubicBezTo>
                  <a:pt x="164583" y="129463"/>
                  <a:pt x="162703" y="141247"/>
                  <a:pt x="158944" y="151449"/>
                </a:cubicBezTo>
                <a:cubicBezTo>
                  <a:pt x="155185" y="161651"/>
                  <a:pt x="149957" y="170271"/>
                  <a:pt x="143261" y="177308"/>
                </a:cubicBezTo>
                <a:cubicBezTo>
                  <a:pt x="136565" y="184346"/>
                  <a:pt x="128459" y="189682"/>
                  <a:pt x="118944" y="193316"/>
                </a:cubicBezTo>
                <a:cubicBezTo>
                  <a:pt x="109428" y="196950"/>
                  <a:pt x="98914" y="198768"/>
                  <a:pt x="87402" y="198768"/>
                </a:cubicBezTo>
                <a:cubicBezTo>
                  <a:pt x="73070" y="198768"/>
                  <a:pt x="61616" y="196213"/>
                  <a:pt x="53040" y="191105"/>
                </a:cubicBezTo>
                <a:cubicBezTo>
                  <a:pt x="44465" y="185997"/>
                  <a:pt x="38180" y="180656"/>
                  <a:pt x="34186" y="175084"/>
                </a:cubicBezTo>
                <a:lnTo>
                  <a:pt x="34186" y="271367"/>
                </a:lnTo>
                <a:lnTo>
                  <a:pt x="0" y="271367"/>
                </a:lnTo>
                <a:lnTo>
                  <a:pt x="0" y="3199"/>
                </a:lnTo>
                <a:lnTo>
                  <a:pt x="33128" y="3199"/>
                </a:lnTo>
                <a:lnTo>
                  <a:pt x="33128" y="27164"/>
                </a:lnTo>
                <a:cubicBezTo>
                  <a:pt x="38767" y="17414"/>
                  <a:pt x="46697" y="10449"/>
                  <a:pt x="56917" y="6269"/>
                </a:cubicBezTo>
                <a:cubicBezTo>
                  <a:pt x="67137" y="2090"/>
                  <a:pt x="78004" y="0"/>
                  <a:pt x="89516" y="0"/>
                </a:cubicBezTo>
                <a:close/>
                <a:moveTo>
                  <a:pt x="84582" y="29604"/>
                </a:moveTo>
                <a:cubicBezTo>
                  <a:pt x="77534" y="29604"/>
                  <a:pt x="70955" y="30781"/>
                  <a:pt x="64847" y="33136"/>
                </a:cubicBezTo>
                <a:cubicBezTo>
                  <a:pt x="58738" y="35491"/>
                  <a:pt x="53393" y="38789"/>
                  <a:pt x="48811" y="43029"/>
                </a:cubicBezTo>
                <a:cubicBezTo>
                  <a:pt x="44230" y="47269"/>
                  <a:pt x="40588" y="52392"/>
                  <a:pt x="37886" y="58398"/>
                </a:cubicBezTo>
                <a:cubicBezTo>
                  <a:pt x="35184" y="64404"/>
                  <a:pt x="33833" y="71177"/>
                  <a:pt x="33833" y="78717"/>
                </a:cubicBezTo>
                <a:lnTo>
                  <a:pt x="33833" y="127473"/>
                </a:lnTo>
                <a:cubicBezTo>
                  <a:pt x="33833" y="132418"/>
                  <a:pt x="35067" y="137423"/>
                  <a:pt x="37534" y="142487"/>
                </a:cubicBezTo>
                <a:cubicBezTo>
                  <a:pt x="40001" y="147551"/>
                  <a:pt x="43525" y="152027"/>
                  <a:pt x="48106" y="155915"/>
                </a:cubicBezTo>
                <a:cubicBezTo>
                  <a:pt x="52688" y="159803"/>
                  <a:pt x="58033" y="162983"/>
                  <a:pt x="64142" y="165455"/>
                </a:cubicBezTo>
                <a:cubicBezTo>
                  <a:pt x="70250" y="167928"/>
                  <a:pt x="77064" y="169164"/>
                  <a:pt x="84582" y="169164"/>
                </a:cubicBezTo>
                <a:cubicBezTo>
                  <a:pt x="99149" y="169164"/>
                  <a:pt x="110486" y="164100"/>
                  <a:pt x="118591" y="153971"/>
                </a:cubicBezTo>
                <a:cubicBezTo>
                  <a:pt x="126697" y="143843"/>
                  <a:pt x="130750" y="129591"/>
                  <a:pt x="130750" y="111218"/>
                </a:cubicBezTo>
                <a:lnTo>
                  <a:pt x="130750" y="87550"/>
                </a:lnTo>
                <a:cubicBezTo>
                  <a:pt x="130750" y="69176"/>
                  <a:pt x="126638" y="54925"/>
                  <a:pt x="118415" y="44796"/>
                </a:cubicBezTo>
                <a:cubicBezTo>
                  <a:pt x="110192" y="34668"/>
                  <a:pt x="98914" y="29604"/>
                  <a:pt x="84582" y="29604"/>
                </a:cubicBezTo>
                <a:close/>
              </a:path>
            </a:pathLst>
          </a:custGeom>
          <a:solidFill>
            <a:srgbClr val="9F9F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575B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9833973" y="3982132"/>
            <a:ext cx="371441" cy="452932"/>
          </a:xfrm>
          <a:custGeom>
            <a:avLst/>
            <a:gdLst/>
            <a:ahLst/>
            <a:cxnLst/>
            <a:rect l="l" t="t" r="r" b="b"/>
            <a:pathLst>
              <a:path w="371441" h="452932" extrusionOk="0">
                <a:moveTo>
                  <a:pt x="262659" y="0"/>
                </a:moveTo>
                <a:cubicBezTo>
                  <a:pt x="314678" y="0"/>
                  <a:pt x="347961" y="16560"/>
                  <a:pt x="362509" y="49682"/>
                </a:cubicBezTo>
                <a:cubicBezTo>
                  <a:pt x="377057" y="82804"/>
                  <a:pt x="373834" y="130251"/>
                  <a:pt x="352841" y="192024"/>
                </a:cubicBezTo>
                <a:lnTo>
                  <a:pt x="329638" y="260299"/>
                </a:lnTo>
                <a:cubicBezTo>
                  <a:pt x="308512" y="322478"/>
                  <a:pt x="279620" y="370128"/>
                  <a:pt x="242961" y="403250"/>
                </a:cubicBezTo>
                <a:cubicBezTo>
                  <a:pt x="206302" y="436372"/>
                  <a:pt x="161557" y="452932"/>
                  <a:pt x="108725" y="452932"/>
                </a:cubicBezTo>
                <a:cubicBezTo>
                  <a:pt x="56300" y="452932"/>
                  <a:pt x="22948" y="436270"/>
                  <a:pt x="8670" y="402945"/>
                </a:cubicBezTo>
                <a:cubicBezTo>
                  <a:pt x="-5608" y="369620"/>
                  <a:pt x="-2251" y="322072"/>
                  <a:pt x="18742" y="260299"/>
                </a:cubicBezTo>
                <a:lnTo>
                  <a:pt x="41945" y="192024"/>
                </a:lnTo>
                <a:cubicBezTo>
                  <a:pt x="62938" y="130251"/>
                  <a:pt x="92069" y="82804"/>
                  <a:pt x="129337" y="49682"/>
                </a:cubicBezTo>
                <a:cubicBezTo>
                  <a:pt x="166605" y="16560"/>
                  <a:pt x="211046" y="0"/>
                  <a:pt x="262659" y="0"/>
                </a:cubicBezTo>
                <a:close/>
                <a:moveTo>
                  <a:pt x="243599" y="56083"/>
                </a:moveTo>
                <a:cubicBezTo>
                  <a:pt x="230594" y="56083"/>
                  <a:pt x="217712" y="58115"/>
                  <a:pt x="204951" y="62179"/>
                </a:cubicBezTo>
                <a:cubicBezTo>
                  <a:pt x="192191" y="66243"/>
                  <a:pt x="179782" y="73456"/>
                  <a:pt x="167723" y="83820"/>
                </a:cubicBezTo>
                <a:cubicBezTo>
                  <a:pt x="155664" y="94183"/>
                  <a:pt x="144263" y="108000"/>
                  <a:pt x="133519" y="125272"/>
                </a:cubicBezTo>
                <a:cubicBezTo>
                  <a:pt x="122774" y="142544"/>
                  <a:pt x="112843" y="164592"/>
                  <a:pt x="103725" y="191414"/>
                </a:cubicBezTo>
                <a:lnTo>
                  <a:pt x="80112" y="260908"/>
                </a:lnTo>
                <a:cubicBezTo>
                  <a:pt x="70993" y="287731"/>
                  <a:pt x="65869" y="309981"/>
                  <a:pt x="64739" y="327660"/>
                </a:cubicBezTo>
                <a:cubicBezTo>
                  <a:pt x="63608" y="345338"/>
                  <a:pt x="65583" y="359257"/>
                  <a:pt x="70663" y="369417"/>
                </a:cubicBezTo>
                <a:cubicBezTo>
                  <a:pt x="75743" y="379577"/>
                  <a:pt x="83282" y="386689"/>
                  <a:pt x="93280" y="390753"/>
                </a:cubicBezTo>
                <a:cubicBezTo>
                  <a:pt x="103278" y="394817"/>
                  <a:pt x="114780" y="396849"/>
                  <a:pt x="127785" y="396849"/>
                </a:cubicBezTo>
                <a:cubicBezTo>
                  <a:pt x="141196" y="396849"/>
                  <a:pt x="154282" y="394817"/>
                  <a:pt x="167042" y="390753"/>
                </a:cubicBezTo>
                <a:cubicBezTo>
                  <a:pt x="179802" y="386689"/>
                  <a:pt x="192177" y="379577"/>
                  <a:pt x="204166" y="369417"/>
                </a:cubicBezTo>
                <a:cubicBezTo>
                  <a:pt x="216154" y="359257"/>
                  <a:pt x="227454" y="345440"/>
                  <a:pt x="238065" y="327964"/>
                </a:cubicBezTo>
                <a:cubicBezTo>
                  <a:pt x="248676" y="310489"/>
                  <a:pt x="258611" y="288137"/>
                  <a:pt x="267869" y="260908"/>
                </a:cubicBezTo>
                <a:lnTo>
                  <a:pt x="291481" y="191414"/>
                </a:lnTo>
                <a:cubicBezTo>
                  <a:pt x="300600" y="164592"/>
                  <a:pt x="305791" y="142443"/>
                  <a:pt x="307055" y="124968"/>
                </a:cubicBezTo>
                <a:cubicBezTo>
                  <a:pt x="308318" y="107492"/>
                  <a:pt x="306410" y="93675"/>
                  <a:pt x="301330" y="83515"/>
                </a:cubicBezTo>
                <a:cubicBezTo>
                  <a:pt x="296250" y="73355"/>
                  <a:pt x="288711" y="66243"/>
                  <a:pt x="278713" y="62179"/>
                </a:cubicBezTo>
                <a:cubicBezTo>
                  <a:pt x="268715" y="58115"/>
                  <a:pt x="257010" y="56083"/>
                  <a:pt x="243599" y="56083"/>
                </a:cubicBezTo>
                <a:close/>
              </a:path>
            </a:pathLst>
          </a:custGeom>
          <a:solidFill>
            <a:srgbClr val="FFA6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575B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10177127" y="3982132"/>
            <a:ext cx="380140" cy="452932"/>
          </a:xfrm>
          <a:custGeom>
            <a:avLst/>
            <a:gdLst/>
            <a:ahLst/>
            <a:cxnLst/>
            <a:rect l="l" t="t" r="r" b="b"/>
            <a:pathLst>
              <a:path w="380140" h="452932" extrusionOk="0">
                <a:moveTo>
                  <a:pt x="278178" y="0"/>
                </a:moveTo>
                <a:cubicBezTo>
                  <a:pt x="298498" y="0"/>
                  <a:pt x="315887" y="2641"/>
                  <a:pt x="330346" y="7924"/>
                </a:cubicBezTo>
                <a:cubicBezTo>
                  <a:pt x="344805" y="13208"/>
                  <a:pt x="356204" y="20624"/>
                  <a:pt x="364541" y="30175"/>
                </a:cubicBezTo>
                <a:cubicBezTo>
                  <a:pt x="372879" y="39725"/>
                  <a:pt x="377884" y="51308"/>
                  <a:pt x="379557" y="64922"/>
                </a:cubicBezTo>
                <a:cubicBezTo>
                  <a:pt x="381231" y="78536"/>
                  <a:pt x="379305" y="93472"/>
                  <a:pt x="373780" y="109728"/>
                </a:cubicBezTo>
                <a:lnTo>
                  <a:pt x="371704" y="115824"/>
                </a:lnTo>
                <a:cubicBezTo>
                  <a:pt x="368802" y="124358"/>
                  <a:pt x="364678" y="133502"/>
                  <a:pt x="359331" y="143256"/>
                </a:cubicBezTo>
                <a:cubicBezTo>
                  <a:pt x="353984" y="153009"/>
                  <a:pt x="347150" y="162356"/>
                  <a:pt x="338828" y="171297"/>
                </a:cubicBezTo>
                <a:cubicBezTo>
                  <a:pt x="330507" y="180238"/>
                  <a:pt x="320564" y="188569"/>
                  <a:pt x="309001" y="196291"/>
                </a:cubicBezTo>
                <a:cubicBezTo>
                  <a:pt x="297438" y="204012"/>
                  <a:pt x="284122" y="210312"/>
                  <a:pt x="269053" y="215188"/>
                </a:cubicBezTo>
                <a:cubicBezTo>
                  <a:pt x="296923" y="220472"/>
                  <a:pt x="315168" y="232257"/>
                  <a:pt x="323789" y="250545"/>
                </a:cubicBezTo>
                <a:cubicBezTo>
                  <a:pt x="332409" y="268833"/>
                  <a:pt x="332366" y="290779"/>
                  <a:pt x="323660" y="316382"/>
                </a:cubicBezTo>
                <a:lnTo>
                  <a:pt x="320555" y="325526"/>
                </a:lnTo>
                <a:cubicBezTo>
                  <a:pt x="315030" y="341782"/>
                  <a:pt x="306763" y="357530"/>
                  <a:pt x="295752" y="372770"/>
                </a:cubicBezTo>
                <a:cubicBezTo>
                  <a:pt x="284741" y="388010"/>
                  <a:pt x="271061" y="401624"/>
                  <a:pt x="254713" y="413613"/>
                </a:cubicBezTo>
                <a:cubicBezTo>
                  <a:pt x="238365" y="425602"/>
                  <a:pt x="219239" y="435152"/>
                  <a:pt x="197335" y="442264"/>
                </a:cubicBezTo>
                <a:cubicBezTo>
                  <a:pt x="175430" y="449376"/>
                  <a:pt x="151067" y="452932"/>
                  <a:pt x="124244" y="452932"/>
                </a:cubicBezTo>
                <a:cubicBezTo>
                  <a:pt x="98641" y="452932"/>
                  <a:pt x="75300" y="448970"/>
                  <a:pt x="54221" y="441045"/>
                </a:cubicBezTo>
                <a:cubicBezTo>
                  <a:pt x="33143" y="433120"/>
                  <a:pt x="15069" y="420827"/>
                  <a:pt x="0" y="404164"/>
                </a:cubicBezTo>
                <a:lnTo>
                  <a:pt x="46244" y="356006"/>
                </a:lnTo>
                <a:cubicBezTo>
                  <a:pt x="62532" y="371449"/>
                  <a:pt x="77937" y="382320"/>
                  <a:pt x="92460" y="388620"/>
                </a:cubicBezTo>
                <a:cubicBezTo>
                  <a:pt x="106982" y="394919"/>
                  <a:pt x="123794" y="398068"/>
                  <a:pt x="142894" y="398068"/>
                </a:cubicBezTo>
                <a:cubicBezTo>
                  <a:pt x="158744" y="398068"/>
                  <a:pt x="173217" y="396138"/>
                  <a:pt x="186314" y="392277"/>
                </a:cubicBezTo>
                <a:cubicBezTo>
                  <a:pt x="199411" y="388416"/>
                  <a:pt x="210925" y="383235"/>
                  <a:pt x="220857" y="376732"/>
                </a:cubicBezTo>
                <a:cubicBezTo>
                  <a:pt x="230788" y="370230"/>
                  <a:pt x="239067" y="362610"/>
                  <a:pt x="245693" y="353872"/>
                </a:cubicBezTo>
                <a:cubicBezTo>
                  <a:pt x="252319" y="345135"/>
                  <a:pt x="257290" y="335889"/>
                  <a:pt x="260604" y="326136"/>
                </a:cubicBezTo>
                <a:lnTo>
                  <a:pt x="263300" y="318211"/>
                </a:lnTo>
                <a:cubicBezTo>
                  <a:pt x="268272" y="303580"/>
                  <a:pt x="269971" y="291490"/>
                  <a:pt x="268396" y="281940"/>
                </a:cubicBezTo>
                <a:cubicBezTo>
                  <a:pt x="266821" y="272389"/>
                  <a:pt x="262908" y="264769"/>
                  <a:pt x="256656" y="259080"/>
                </a:cubicBezTo>
                <a:cubicBezTo>
                  <a:pt x="250405" y="253390"/>
                  <a:pt x="242105" y="249326"/>
                  <a:pt x="231758" y="246888"/>
                </a:cubicBezTo>
                <a:cubicBezTo>
                  <a:pt x="221411" y="244449"/>
                  <a:pt x="209938" y="243230"/>
                  <a:pt x="197339" y="243230"/>
                </a:cubicBezTo>
                <a:lnTo>
                  <a:pt x="143085" y="243230"/>
                </a:lnTo>
                <a:lnTo>
                  <a:pt x="160906" y="190804"/>
                </a:lnTo>
                <a:lnTo>
                  <a:pt x="212722" y="190804"/>
                </a:lnTo>
                <a:cubicBezTo>
                  <a:pt x="226540" y="190804"/>
                  <a:pt x="238848" y="188671"/>
                  <a:pt x="249646" y="184404"/>
                </a:cubicBezTo>
                <a:cubicBezTo>
                  <a:pt x="260444" y="180136"/>
                  <a:pt x="269861" y="174548"/>
                  <a:pt x="277897" y="167640"/>
                </a:cubicBezTo>
                <a:cubicBezTo>
                  <a:pt x="285933" y="160731"/>
                  <a:pt x="292791" y="152806"/>
                  <a:pt x="298471" y="143865"/>
                </a:cubicBezTo>
                <a:cubicBezTo>
                  <a:pt x="304151" y="134924"/>
                  <a:pt x="308579" y="125780"/>
                  <a:pt x="311754" y="116433"/>
                </a:cubicBezTo>
                <a:lnTo>
                  <a:pt x="313411" y="111556"/>
                </a:lnTo>
                <a:cubicBezTo>
                  <a:pt x="316726" y="101803"/>
                  <a:pt x="317662" y="93370"/>
                  <a:pt x="316221" y="86258"/>
                </a:cubicBezTo>
                <a:cubicBezTo>
                  <a:pt x="314779" y="79146"/>
                  <a:pt x="311636" y="73152"/>
                  <a:pt x="306791" y="68275"/>
                </a:cubicBezTo>
                <a:cubicBezTo>
                  <a:pt x="301946" y="63398"/>
                  <a:pt x="295468" y="59740"/>
                  <a:pt x="287355" y="57302"/>
                </a:cubicBezTo>
                <a:cubicBezTo>
                  <a:pt x="279243" y="54864"/>
                  <a:pt x="270310" y="53644"/>
                  <a:pt x="260557" y="53644"/>
                </a:cubicBezTo>
                <a:cubicBezTo>
                  <a:pt x="242269" y="53644"/>
                  <a:pt x="225244" y="57099"/>
                  <a:pt x="209484" y="64008"/>
                </a:cubicBezTo>
                <a:cubicBezTo>
                  <a:pt x="193723" y="70916"/>
                  <a:pt x="177327" y="82092"/>
                  <a:pt x="160297" y="97536"/>
                </a:cubicBezTo>
                <a:lnTo>
                  <a:pt x="127788" y="65836"/>
                </a:lnTo>
                <a:cubicBezTo>
                  <a:pt x="137326" y="56896"/>
                  <a:pt x="147438" y="48361"/>
                  <a:pt x="158125" y="40233"/>
                </a:cubicBezTo>
                <a:cubicBezTo>
                  <a:pt x="168812" y="32105"/>
                  <a:pt x="180339" y="25095"/>
                  <a:pt x="192705" y="19202"/>
                </a:cubicBezTo>
                <a:cubicBezTo>
                  <a:pt x="205072" y="13309"/>
                  <a:pt x="218244" y="8636"/>
                  <a:pt x="232220" y="5181"/>
                </a:cubicBezTo>
                <a:cubicBezTo>
                  <a:pt x="246196" y="1727"/>
                  <a:pt x="261516" y="0"/>
                  <a:pt x="278178" y="0"/>
                </a:cubicBezTo>
                <a:close/>
              </a:path>
            </a:pathLst>
          </a:custGeom>
          <a:solidFill>
            <a:srgbClr val="FFA6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575B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8937058" y="4147700"/>
            <a:ext cx="179032" cy="261852"/>
          </a:xfrm>
          <a:custGeom>
            <a:avLst/>
            <a:gdLst/>
            <a:ahLst/>
            <a:cxnLst/>
            <a:rect l="l" t="t" r="r" b="b"/>
            <a:pathLst>
              <a:path w="179032" h="261852" extrusionOk="0">
                <a:moveTo>
                  <a:pt x="90221" y="0"/>
                </a:moveTo>
                <a:cubicBezTo>
                  <a:pt x="105727" y="0"/>
                  <a:pt x="119824" y="1880"/>
                  <a:pt x="132512" y="5639"/>
                </a:cubicBezTo>
                <a:cubicBezTo>
                  <a:pt x="145199" y="9398"/>
                  <a:pt x="156946" y="14920"/>
                  <a:pt x="167754" y="22203"/>
                </a:cubicBezTo>
                <a:lnTo>
                  <a:pt x="151190" y="49340"/>
                </a:lnTo>
                <a:cubicBezTo>
                  <a:pt x="141792" y="42996"/>
                  <a:pt x="132277" y="38415"/>
                  <a:pt x="122644" y="35595"/>
                </a:cubicBezTo>
                <a:cubicBezTo>
                  <a:pt x="113011" y="32776"/>
                  <a:pt x="102321" y="31366"/>
                  <a:pt x="90573" y="31366"/>
                </a:cubicBezTo>
                <a:cubicBezTo>
                  <a:pt x="74597" y="31366"/>
                  <a:pt x="61850" y="34890"/>
                  <a:pt x="52335" y="41939"/>
                </a:cubicBezTo>
                <a:cubicBezTo>
                  <a:pt x="42820" y="48987"/>
                  <a:pt x="38062" y="57563"/>
                  <a:pt x="38062" y="67666"/>
                </a:cubicBezTo>
                <a:lnTo>
                  <a:pt x="38062" y="73305"/>
                </a:lnTo>
                <a:cubicBezTo>
                  <a:pt x="38062" y="79178"/>
                  <a:pt x="39358" y="84171"/>
                  <a:pt x="41949" y="88283"/>
                </a:cubicBezTo>
                <a:cubicBezTo>
                  <a:pt x="44541" y="92394"/>
                  <a:pt x="48310" y="95977"/>
                  <a:pt x="53255" y="99032"/>
                </a:cubicBezTo>
                <a:cubicBezTo>
                  <a:pt x="58200" y="102086"/>
                  <a:pt x="64323" y="104729"/>
                  <a:pt x="71625" y="106961"/>
                </a:cubicBezTo>
                <a:cubicBezTo>
                  <a:pt x="78927" y="109193"/>
                  <a:pt x="87289" y="111366"/>
                  <a:pt x="96713" y="113481"/>
                </a:cubicBezTo>
                <a:cubicBezTo>
                  <a:pt x="112491" y="117005"/>
                  <a:pt x="125622" y="121058"/>
                  <a:pt x="136105" y="125640"/>
                </a:cubicBezTo>
                <a:cubicBezTo>
                  <a:pt x="146588" y="130221"/>
                  <a:pt x="155008" y="135449"/>
                  <a:pt x="161367" y="141323"/>
                </a:cubicBezTo>
                <a:cubicBezTo>
                  <a:pt x="167725" y="147196"/>
                  <a:pt x="172259" y="153775"/>
                  <a:pt x="174968" y="161058"/>
                </a:cubicBezTo>
                <a:cubicBezTo>
                  <a:pt x="177677" y="168342"/>
                  <a:pt x="179032" y="176330"/>
                  <a:pt x="179032" y="185023"/>
                </a:cubicBezTo>
                <a:lnTo>
                  <a:pt x="179032" y="191367"/>
                </a:lnTo>
                <a:cubicBezTo>
                  <a:pt x="179032" y="203114"/>
                  <a:pt x="176741" y="213335"/>
                  <a:pt x="172160" y="222028"/>
                </a:cubicBezTo>
                <a:cubicBezTo>
                  <a:pt x="167578" y="230721"/>
                  <a:pt x="161293" y="238063"/>
                  <a:pt x="153305" y="244054"/>
                </a:cubicBezTo>
                <a:cubicBezTo>
                  <a:pt x="145316" y="250046"/>
                  <a:pt x="135742" y="254510"/>
                  <a:pt x="124582" y="257447"/>
                </a:cubicBezTo>
                <a:cubicBezTo>
                  <a:pt x="113422" y="260384"/>
                  <a:pt x="101381" y="261852"/>
                  <a:pt x="88459" y="261852"/>
                </a:cubicBezTo>
                <a:cubicBezTo>
                  <a:pt x="70367" y="261852"/>
                  <a:pt x="53745" y="258974"/>
                  <a:pt x="38590" y="253218"/>
                </a:cubicBezTo>
                <a:cubicBezTo>
                  <a:pt x="23436" y="247461"/>
                  <a:pt x="10573" y="240354"/>
                  <a:pt x="0" y="231896"/>
                </a:cubicBezTo>
                <a:lnTo>
                  <a:pt x="17621" y="203349"/>
                </a:lnTo>
                <a:cubicBezTo>
                  <a:pt x="22320" y="206874"/>
                  <a:pt x="27724" y="210280"/>
                  <a:pt x="33833" y="213570"/>
                </a:cubicBezTo>
                <a:cubicBezTo>
                  <a:pt x="39941" y="216859"/>
                  <a:pt x="46168" y="219737"/>
                  <a:pt x="52511" y="222204"/>
                </a:cubicBezTo>
                <a:cubicBezTo>
                  <a:pt x="58855" y="224671"/>
                  <a:pt x="65257" y="226609"/>
                  <a:pt x="71718" y="228019"/>
                </a:cubicBezTo>
                <a:cubicBezTo>
                  <a:pt x="78180" y="229429"/>
                  <a:pt x="84112" y="230134"/>
                  <a:pt x="89516" y="230134"/>
                </a:cubicBezTo>
                <a:cubicBezTo>
                  <a:pt x="107607" y="230134"/>
                  <a:pt x="121175" y="226492"/>
                  <a:pt x="130221" y="219209"/>
                </a:cubicBezTo>
                <a:cubicBezTo>
                  <a:pt x="139267" y="211925"/>
                  <a:pt x="143789" y="203232"/>
                  <a:pt x="143789" y="193129"/>
                </a:cubicBezTo>
                <a:lnTo>
                  <a:pt x="143789" y="187490"/>
                </a:lnTo>
                <a:cubicBezTo>
                  <a:pt x="143789" y="181851"/>
                  <a:pt x="142850" y="176918"/>
                  <a:pt x="140970" y="172688"/>
                </a:cubicBezTo>
                <a:cubicBezTo>
                  <a:pt x="139090" y="168459"/>
                  <a:pt x="135918" y="164700"/>
                  <a:pt x="131454" y="161411"/>
                </a:cubicBezTo>
                <a:cubicBezTo>
                  <a:pt x="126990" y="158122"/>
                  <a:pt x="121234" y="155126"/>
                  <a:pt x="114186" y="152424"/>
                </a:cubicBezTo>
                <a:cubicBezTo>
                  <a:pt x="107137" y="149722"/>
                  <a:pt x="98444" y="147314"/>
                  <a:pt x="88106" y="145199"/>
                </a:cubicBezTo>
                <a:cubicBezTo>
                  <a:pt x="76124" y="142615"/>
                  <a:pt x="64964" y="139619"/>
                  <a:pt x="54626" y="136212"/>
                </a:cubicBezTo>
                <a:cubicBezTo>
                  <a:pt x="44288" y="132806"/>
                  <a:pt x="35360" y="128459"/>
                  <a:pt x="27841" y="123173"/>
                </a:cubicBezTo>
                <a:cubicBezTo>
                  <a:pt x="20323" y="117886"/>
                  <a:pt x="14391" y="111308"/>
                  <a:pt x="10044" y="103437"/>
                </a:cubicBezTo>
                <a:cubicBezTo>
                  <a:pt x="5697" y="95566"/>
                  <a:pt x="3524" y="85874"/>
                  <a:pt x="3524" y="74362"/>
                </a:cubicBezTo>
                <a:lnTo>
                  <a:pt x="3524" y="68018"/>
                </a:lnTo>
                <a:cubicBezTo>
                  <a:pt x="3524" y="59325"/>
                  <a:pt x="5269" y="50926"/>
                  <a:pt x="8758" y="42820"/>
                </a:cubicBezTo>
                <a:cubicBezTo>
                  <a:pt x="12248" y="34714"/>
                  <a:pt x="17597" y="27489"/>
                  <a:pt x="24807" y="21146"/>
                </a:cubicBezTo>
                <a:cubicBezTo>
                  <a:pt x="32017" y="14802"/>
                  <a:pt x="41080" y="9692"/>
                  <a:pt x="51996" y="5815"/>
                </a:cubicBezTo>
                <a:cubicBezTo>
                  <a:pt x="62912" y="1939"/>
                  <a:pt x="75654" y="0"/>
                  <a:pt x="90221" y="0"/>
                </a:cubicBezTo>
                <a:close/>
              </a:path>
            </a:pathLst>
          </a:custGeom>
          <a:solidFill>
            <a:srgbClr val="9F9F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44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9143446" y="4164265"/>
            <a:ext cx="121586" cy="244231"/>
          </a:xfrm>
          <a:custGeom>
            <a:avLst/>
            <a:gdLst/>
            <a:ahLst/>
            <a:cxnLst/>
            <a:rect l="l" t="t" r="r" b="b"/>
            <a:pathLst>
              <a:path w="121586" h="244231" extrusionOk="0">
                <a:moveTo>
                  <a:pt x="31718" y="0"/>
                </a:moveTo>
                <a:lnTo>
                  <a:pt x="66256" y="0"/>
                </a:lnTo>
                <a:lnTo>
                  <a:pt x="66256" y="48282"/>
                </a:lnTo>
                <a:lnTo>
                  <a:pt x="117005" y="48282"/>
                </a:lnTo>
                <a:lnTo>
                  <a:pt x="117005" y="77886"/>
                </a:lnTo>
                <a:lnTo>
                  <a:pt x="66256" y="77886"/>
                </a:lnTo>
                <a:lnTo>
                  <a:pt x="66256" y="187209"/>
                </a:lnTo>
                <a:cubicBezTo>
                  <a:pt x="66256" y="193068"/>
                  <a:pt x="66843" y="197814"/>
                  <a:pt x="68018" y="201447"/>
                </a:cubicBezTo>
                <a:cubicBezTo>
                  <a:pt x="69192" y="205079"/>
                  <a:pt x="70896" y="207833"/>
                  <a:pt x="73128" y="209707"/>
                </a:cubicBezTo>
                <a:cubicBezTo>
                  <a:pt x="75360" y="211581"/>
                  <a:pt x="78003" y="212869"/>
                  <a:pt x="81057" y="213572"/>
                </a:cubicBezTo>
                <a:cubicBezTo>
                  <a:pt x="84112" y="214275"/>
                  <a:pt x="87401" y="214627"/>
                  <a:pt x="90925" y="214627"/>
                </a:cubicBezTo>
                <a:cubicBezTo>
                  <a:pt x="99383" y="214627"/>
                  <a:pt x="107842" y="213100"/>
                  <a:pt x="116300" y="210045"/>
                </a:cubicBezTo>
                <a:lnTo>
                  <a:pt x="121586" y="237810"/>
                </a:lnTo>
                <a:cubicBezTo>
                  <a:pt x="117592" y="239477"/>
                  <a:pt x="112306" y="240963"/>
                  <a:pt x="105727" y="242270"/>
                </a:cubicBezTo>
                <a:cubicBezTo>
                  <a:pt x="99148" y="243577"/>
                  <a:pt x="92452" y="244231"/>
                  <a:pt x="85639" y="244231"/>
                </a:cubicBezTo>
                <a:cubicBezTo>
                  <a:pt x="67258" y="244231"/>
                  <a:pt x="53676" y="239649"/>
                  <a:pt x="44892" y="230486"/>
                </a:cubicBezTo>
                <a:cubicBezTo>
                  <a:pt x="36109" y="221323"/>
                  <a:pt x="31718" y="206991"/>
                  <a:pt x="31718" y="187490"/>
                </a:cubicBezTo>
                <a:lnTo>
                  <a:pt x="31718" y="77886"/>
                </a:lnTo>
                <a:lnTo>
                  <a:pt x="0" y="77886"/>
                </a:lnTo>
                <a:lnTo>
                  <a:pt x="0" y="48282"/>
                </a:lnTo>
                <a:lnTo>
                  <a:pt x="31718" y="48282"/>
                </a:lnTo>
                <a:lnTo>
                  <a:pt x="31718" y="0"/>
                </a:lnTo>
                <a:close/>
              </a:path>
            </a:pathLst>
          </a:custGeom>
          <a:solidFill>
            <a:srgbClr val="9F9F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44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9286663" y="4209023"/>
            <a:ext cx="163526" cy="199473"/>
          </a:xfrm>
          <a:custGeom>
            <a:avLst/>
            <a:gdLst/>
            <a:ahLst/>
            <a:cxnLst/>
            <a:rect l="l" t="t" r="r" b="b"/>
            <a:pathLst>
              <a:path w="163526" h="199473" extrusionOk="0">
                <a:moveTo>
                  <a:pt x="82820" y="0"/>
                </a:moveTo>
                <a:cubicBezTo>
                  <a:pt x="107490" y="0"/>
                  <a:pt x="127108" y="7542"/>
                  <a:pt x="141675" y="22627"/>
                </a:cubicBezTo>
                <a:cubicBezTo>
                  <a:pt x="156242" y="37711"/>
                  <a:pt x="163526" y="59041"/>
                  <a:pt x="163526" y="86614"/>
                </a:cubicBezTo>
                <a:lnTo>
                  <a:pt x="163526" y="112424"/>
                </a:lnTo>
                <a:lnTo>
                  <a:pt x="33833" y="112424"/>
                </a:lnTo>
                <a:lnTo>
                  <a:pt x="33833" y="113833"/>
                </a:lnTo>
                <a:cubicBezTo>
                  <a:pt x="33833" y="132160"/>
                  <a:pt x="38650" y="146080"/>
                  <a:pt x="48283" y="155596"/>
                </a:cubicBezTo>
                <a:cubicBezTo>
                  <a:pt x="57916" y="165111"/>
                  <a:pt x="70485" y="169869"/>
                  <a:pt x="85992" y="169869"/>
                </a:cubicBezTo>
                <a:cubicBezTo>
                  <a:pt x="98679" y="169869"/>
                  <a:pt x="109546" y="168342"/>
                  <a:pt x="118591" y="165287"/>
                </a:cubicBezTo>
                <a:cubicBezTo>
                  <a:pt x="127637" y="162233"/>
                  <a:pt x="136271" y="158004"/>
                  <a:pt x="144495" y="152600"/>
                </a:cubicBezTo>
                <a:lnTo>
                  <a:pt x="158944" y="178327"/>
                </a:lnTo>
                <a:cubicBezTo>
                  <a:pt x="150486" y="184201"/>
                  <a:pt x="140383" y="189194"/>
                  <a:pt x="128636" y="193305"/>
                </a:cubicBezTo>
                <a:cubicBezTo>
                  <a:pt x="116888" y="197417"/>
                  <a:pt x="102204" y="199473"/>
                  <a:pt x="84582" y="199473"/>
                </a:cubicBezTo>
                <a:cubicBezTo>
                  <a:pt x="72600" y="199473"/>
                  <a:pt x="61499" y="197767"/>
                  <a:pt x="51278" y="194354"/>
                </a:cubicBezTo>
                <a:cubicBezTo>
                  <a:pt x="41058" y="190942"/>
                  <a:pt x="32130" y="185646"/>
                  <a:pt x="24494" y="178468"/>
                </a:cubicBezTo>
                <a:cubicBezTo>
                  <a:pt x="16858" y="171289"/>
                  <a:pt x="10867" y="162050"/>
                  <a:pt x="6520" y="150753"/>
                </a:cubicBezTo>
                <a:cubicBezTo>
                  <a:pt x="2174" y="139455"/>
                  <a:pt x="0" y="126038"/>
                  <a:pt x="0" y="110502"/>
                </a:cubicBezTo>
                <a:lnTo>
                  <a:pt x="0" y="88613"/>
                </a:lnTo>
                <a:cubicBezTo>
                  <a:pt x="0" y="74020"/>
                  <a:pt x="2056" y="61194"/>
                  <a:pt x="6168" y="50133"/>
                </a:cubicBezTo>
                <a:cubicBezTo>
                  <a:pt x="10280" y="39072"/>
                  <a:pt x="16036" y="29834"/>
                  <a:pt x="23437" y="22420"/>
                </a:cubicBezTo>
                <a:cubicBezTo>
                  <a:pt x="30838" y="15007"/>
                  <a:pt x="39590" y="9416"/>
                  <a:pt x="49692" y="5650"/>
                </a:cubicBezTo>
                <a:cubicBezTo>
                  <a:pt x="59795" y="1883"/>
                  <a:pt x="70838" y="0"/>
                  <a:pt x="82820" y="0"/>
                </a:cubicBezTo>
                <a:close/>
                <a:moveTo>
                  <a:pt x="82820" y="29604"/>
                </a:moveTo>
                <a:cubicBezTo>
                  <a:pt x="75772" y="29604"/>
                  <a:pt x="69252" y="30837"/>
                  <a:pt x="63261" y="33304"/>
                </a:cubicBezTo>
                <a:cubicBezTo>
                  <a:pt x="57270" y="35771"/>
                  <a:pt x="52101" y="39178"/>
                  <a:pt x="47754" y="43525"/>
                </a:cubicBezTo>
                <a:cubicBezTo>
                  <a:pt x="43407" y="47871"/>
                  <a:pt x="40001" y="53158"/>
                  <a:pt x="37534" y="59384"/>
                </a:cubicBezTo>
                <a:cubicBezTo>
                  <a:pt x="35067" y="65610"/>
                  <a:pt x="33833" y="72365"/>
                  <a:pt x="33833" y="79648"/>
                </a:cubicBezTo>
                <a:lnTo>
                  <a:pt x="33833" y="84582"/>
                </a:lnTo>
                <a:lnTo>
                  <a:pt x="130398" y="84582"/>
                </a:lnTo>
                <a:lnTo>
                  <a:pt x="130398" y="78238"/>
                </a:lnTo>
                <a:cubicBezTo>
                  <a:pt x="130398" y="63437"/>
                  <a:pt x="126169" y="51630"/>
                  <a:pt x="117710" y="42820"/>
                </a:cubicBezTo>
                <a:cubicBezTo>
                  <a:pt x="109252" y="34009"/>
                  <a:pt x="97622" y="29604"/>
                  <a:pt x="82820" y="29604"/>
                </a:cubicBezTo>
                <a:close/>
              </a:path>
            </a:pathLst>
          </a:custGeom>
          <a:solidFill>
            <a:srgbClr val="9F9F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44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9496556" y="4209728"/>
            <a:ext cx="164583" cy="271367"/>
          </a:xfrm>
          <a:custGeom>
            <a:avLst/>
            <a:gdLst/>
            <a:ahLst/>
            <a:cxnLst/>
            <a:rect l="l" t="t" r="r" b="b"/>
            <a:pathLst>
              <a:path w="164583" h="271367" extrusionOk="0">
                <a:moveTo>
                  <a:pt x="89516" y="0"/>
                </a:moveTo>
                <a:cubicBezTo>
                  <a:pt x="113951" y="0"/>
                  <a:pt x="132571" y="7271"/>
                  <a:pt x="145376" y="21812"/>
                </a:cubicBezTo>
                <a:cubicBezTo>
                  <a:pt x="158180" y="36353"/>
                  <a:pt x="164583" y="56406"/>
                  <a:pt x="164583" y="81972"/>
                </a:cubicBezTo>
                <a:lnTo>
                  <a:pt x="164583" y="116096"/>
                </a:lnTo>
                <a:cubicBezTo>
                  <a:pt x="164583" y="129463"/>
                  <a:pt x="162703" y="141247"/>
                  <a:pt x="158944" y="151449"/>
                </a:cubicBezTo>
                <a:cubicBezTo>
                  <a:pt x="155185" y="161651"/>
                  <a:pt x="149957" y="170271"/>
                  <a:pt x="143261" y="177308"/>
                </a:cubicBezTo>
                <a:cubicBezTo>
                  <a:pt x="136565" y="184346"/>
                  <a:pt x="128459" y="189682"/>
                  <a:pt x="118944" y="193316"/>
                </a:cubicBezTo>
                <a:cubicBezTo>
                  <a:pt x="109428" y="196950"/>
                  <a:pt x="98914" y="198768"/>
                  <a:pt x="87402" y="198768"/>
                </a:cubicBezTo>
                <a:cubicBezTo>
                  <a:pt x="73070" y="198768"/>
                  <a:pt x="61616" y="196214"/>
                  <a:pt x="53040" y="191105"/>
                </a:cubicBezTo>
                <a:cubicBezTo>
                  <a:pt x="44465" y="185997"/>
                  <a:pt x="38180" y="180656"/>
                  <a:pt x="34186" y="175084"/>
                </a:cubicBezTo>
                <a:lnTo>
                  <a:pt x="34186" y="271367"/>
                </a:lnTo>
                <a:lnTo>
                  <a:pt x="0" y="271367"/>
                </a:lnTo>
                <a:lnTo>
                  <a:pt x="0" y="3199"/>
                </a:lnTo>
                <a:lnTo>
                  <a:pt x="33128" y="3199"/>
                </a:lnTo>
                <a:lnTo>
                  <a:pt x="33128" y="27164"/>
                </a:lnTo>
                <a:cubicBezTo>
                  <a:pt x="38767" y="17414"/>
                  <a:pt x="46697" y="10449"/>
                  <a:pt x="56917" y="6269"/>
                </a:cubicBezTo>
                <a:cubicBezTo>
                  <a:pt x="67137" y="2090"/>
                  <a:pt x="78004" y="0"/>
                  <a:pt x="89516" y="0"/>
                </a:cubicBezTo>
                <a:close/>
                <a:moveTo>
                  <a:pt x="84582" y="29604"/>
                </a:moveTo>
                <a:cubicBezTo>
                  <a:pt x="77534" y="29604"/>
                  <a:pt x="70955" y="30781"/>
                  <a:pt x="64847" y="33136"/>
                </a:cubicBezTo>
                <a:cubicBezTo>
                  <a:pt x="58738" y="35491"/>
                  <a:pt x="53393" y="38789"/>
                  <a:pt x="48811" y="43029"/>
                </a:cubicBezTo>
                <a:cubicBezTo>
                  <a:pt x="44230" y="47269"/>
                  <a:pt x="40588" y="52392"/>
                  <a:pt x="37886" y="58398"/>
                </a:cubicBezTo>
                <a:cubicBezTo>
                  <a:pt x="35184" y="64404"/>
                  <a:pt x="33833" y="71177"/>
                  <a:pt x="33833" y="78717"/>
                </a:cubicBezTo>
                <a:lnTo>
                  <a:pt x="33833" y="127473"/>
                </a:lnTo>
                <a:cubicBezTo>
                  <a:pt x="33833" y="132418"/>
                  <a:pt x="35067" y="137423"/>
                  <a:pt x="37534" y="142487"/>
                </a:cubicBezTo>
                <a:cubicBezTo>
                  <a:pt x="40001" y="147551"/>
                  <a:pt x="43525" y="152027"/>
                  <a:pt x="48106" y="155915"/>
                </a:cubicBezTo>
                <a:cubicBezTo>
                  <a:pt x="52688" y="159803"/>
                  <a:pt x="58033" y="162983"/>
                  <a:pt x="64142" y="165455"/>
                </a:cubicBezTo>
                <a:cubicBezTo>
                  <a:pt x="70250" y="167928"/>
                  <a:pt x="77064" y="169164"/>
                  <a:pt x="84582" y="169164"/>
                </a:cubicBezTo>
                <a:cubicBezTo>
                  <a:pt x="99149" y="169164"/>
                  <a:pt x="110486" y="164100"/>
                  <a:pt x="118591" y="153971"/>
                </a:cubicBezTo>
                <a:cubicBezTo>
                  <a:pt x="126697" y="143843"/>
                  <a:pt x="130750" y="129591"/>
                  <a:pt x="130750" y="111218"/>
                </a:cubicBezTo>
                <a:lnTo>
                  <a:pt x="130750" y="87550"/>
                </a:lnTo>
                <a:cubicBezTo>
                  <a:pt x="130750" y="69176"/>
                  <a:pt x="126638" y="54925"/>
                  <a:pt x="118415" y="44797"/>
                </a:cubicBezTo>
                <a:cubicBezTo>
                  <a:pt x="110192" y="34668"/>
                  <a:pt x="98914" y="29604"/>
                  <a:pt x="84582" y="29604"/>
                </a:cubicBezTo>
                <a:close/>
              </a:path>
            </a:pathLst>
          </a:custGeom>
          <a:solidFill>
            <a:srgbClr val="9F9F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44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9833974" y="2330236"/>
            <a:ext cx="371441" cy="452932"/>
          </a:xfrm>
          <a:custGeom>
            <a:avLst/>
            <a:gdLst/>
            <a:ahLst/>
            <a:cxnLst/>
            <a:rect l="l" t="t" r="r" b="b"/>
            <a:pathLst>
              <a:path w="371441" h="452932" extrusionOk="0">
                <a:moveTo>
                  <a:pt x="262659" y="0"/>
                </a:moveTo>
                <a:cubicBezTo>
                  <a:pt x="314678" y="0"/>
                  <a:pt x="347961" y="16560"/>
                  <a:pt x="362509" y="49682"/>
                </a:cubicBezTo>
                <a:cubicBezTo>
                  <a:pt x="377057" y="82804"/>
                  <a:pt x="373834" y="130251"/>
                  <a:pt x="352841" y="192024"/>
                </a:cubicBezTo>
                <a:lnTo>
                  <a:pt x="329638" y="260299"/>
                </a:lnTo>
                <a:cubicBezTo>
                  <a:pt x="308512" y="322478"/>
                  <a:pt x="279620" y="370128"/>
                  <a:pt x="242961" y="403250"/>
                </a:cubicBezTo>
                <a:cubicBezTo>
                  <a:pt x="206302" y="436372"/>
                  <a:pt x="161557" y="452932"/>
                  <a:pt x="108725" y="452932"/>
                </a:cubicBezTo>
                <a:cubicBezTo>
                  <a:pt x="56300" y="452932"/>
                  <a:pt x="22948" y="436270"/>
                  <a:pt x="8670" y="402945"/>
                </a:cubicBezTo>
                <a:cubicBezTo>
                  <a:pt x="-5608" y="369620"/>
                  <a:pt x="-2251" y="322072"/>
                  <a:pt x="18742" y="260299"/>
                </a:cubicBezTo>
                <a:lnTo>
                  <a:pt x="41945" y="192024"/>
                </a:lnTo>
                <a:cubicBezTo>
                  <a:pt x="62938" y="130251"/>
                  <a:pt x="92069" y="82804"/>
                  <a:pt x="129337" y="49682"/>
                </a:cubicBezTo>
                <a:cubicBezTo>
                  <a:pt x="166605" y="16560"/>
                  <a:pt x="211046" y="0"/>
                  <a:pt x="262659" y="0"/>
                </a:cubicBezTo>
                <a:close/>
                <a:moveTo>
                  <a:pt x="243599" y="56083"/>
                </a:moveTo>
                <a:cubicBezTo>
                  <a:pt x="230594" y="56083"/>
                  <a:pt x="217712" y="58115"/>
                  <a:pt x="204951" y="62179"/>
                </a:cubicBezTo>
                <a:cubicBezTo>
                  <a:pt x="192191" y="66243"/>
                  <a:pt x="179782" y="73456"/>
                  <a:pt x="167723" y="83820"/>
                </a:cubicBezTo>
                <a:cubicBezTo>
                  <a:pt x="155664" y="94183"/>
                  <a:pt x="144263" y="108000"/>
                  <a:pt x="133519" y="125272"/>
                </a:cubicBezTo>
                <a:cubicBezTo>
                  <a:pt x="122775" y="142544"/>
                  <a:pt x="112843" y="164592"/>
                  <a:pt x="103725" y="191414"/>
                </a:cubicBezTo>
                <a:lnTo>
                  <a:pt x="80112" y="260908"/>
                </a:lnTo>
                <a:cubicBezTo>
                  <a:pt x="70993" y="287731"/>
                  <a:pt x="65869" y="309981"/>
                  <a:pt x="64739" y="327660"/>
                </a:cubicBezTo>
                <a:cubicBezTo>
                  <a:pt x="63608" y="345338"/>
                  <a:pt x="65583" y="359257"/>
                  <a:pt x="70663" y="369417"/>
                </a:cubicBezTo>
                <a:cubicBezTo>
                  <a:pt x="75743" y="379577"/>
                  <a:pt x="83282" y="386689"/>
                  <a:pt x="93280" y="390753"/>
                </a:cubicBezTo>
                <a:cubicBezTo>
                  <a:pt x="103278" y="394817"/>
                  <a:pt x="114780" y="396849"/>
                  <a:pt x="127785" y="396849"/>
                </a:cubicBezTo>
                <a:cubicBezTo>
                  <a:pt x="141196" y="396849"/>
                  <a:pt x="154282" y="394817"/>
                  <a:pt x="167042" y="390753"/>
                </a:cubicBezTo>
                <a:cubicBezTo>
                  <a:pt x="179802" y="386689"/>
                  <a:pt x="192177" y="379577"/>
                  <a:pt x="204166" y="369417"/>
                </a:cubicBezTo>
                <a:cubicBezTo>
                  <a:pt x="216154" y="359257"/>
                  <a:pt x="227454" y="345440"/>
                  <a:pt x="238065" y="327964"/>
                </a:cubicBezTo>
                <a:cubicBezTo>
                  <a:pt x="248676" y="310489"/>
                  <a:pt x="258611" y="288137"/>
                  <a:pt x="267869" y="260908"/>
                </a:cubicBezTo>
                <a:lnTo>
                  <a:pt x="291481" y="191414"/>
                </a:lnTo>
                <a:cubicBezTo>
                  <a:pt x="300600" y="164592"/>
                  <a:pt x="305791" y="142443"/>
                  <a:pt x="307055" y="124968"/>
                </a:cubicBezTo>
                <a:cubicBezTo>
                  <a:pt x="308318" y="107492"/>
                  <a:pt x="306410" y="93675"/>
                  <a:pt x="301330" y="83515"/>
                </a:cubicBezTo>
                <a:cubicBezTo>
                  <a:pt x="296250" y="73355"/>
                  <a:pt x="288711" y="66243"/>
                  <a:pt x="278713" y="62179"/>
                </a:cubicBezTo>
                <a:cubicBezTo>
                  <a:pt x="268715" y="58115"/>
                  <a:pt x="257010" y="56083"/>
                  <a:pt x="243599" y="56083"/>
                </a:cubicBezTo>
                <a:close/>
              </a:path>
            </a:pathLst>
          </a:custGeom>
          <a:solidFill>
            <a:srgbClr val="94C2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4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10169537" y="2330236"/>
            <a:ext cx="399343" cy="446227"/>
          </a:xfrm>
          <a:custGeom>
            <a:avLst/>
            <a:gdLst/>
            <a:ahLst/>
            <a:cxnLst/>
            <a:rect l="l" t="t" r="r" b="b"/>
            <a:pathLst>
              <a:path w="399343" h="446227" extrusionOk="0">
                <a:moveTo>
                  <a:pt x="293694" y="0"/>
                </a:moveTo>
                <a:cubicBezTo>
                  <a:pt x="316046" y="0"/>
                  <a:pt x="334810" y="2743"/>
                  <a:pt x="349987" y="8229"/>
                </a:cubicBezTo>
                <a:cubicBezTo>
                  <a:pt x="365163" y="13716"/>
                  <a:pt x="376826" y="21336"/>
                  <a:pt x="384977" y="31089"/>
                </a:cubicBezTo>
                <a:cubicBezTo>
                  <a:pt x="393127" y="40843"/>
                  <a:pt x="397805" y="52527"/>
                  <a:pt x="399012" y="66141"/>
                </a:cubicBezTo>
                <a:cubicBezTo>
                  <a:pt x="400218" y="79756"/>
                  <a:pt x="398129" y="94488"/>
                  <a:pt x="392744" y="110337"/>
                </a:cubicBezTo>
                <a:lnTo>
                  <a:pt x="390668" y="116433"/>
                </a:lnTo>
                <a:cubicBezTo>
                  <a:pt x="382521" y="140411"/>
                  <a:pt x="368621" y="162966"/>
                  <a:pt x="348967" y="184099"/>
                </a:cubicBezTo>
                <a:cubicBezTo>
                  <a:pt x="329314" y="205232"/>
                  <a:pt x="306016" y="226364"/>
                  <a:pt x="279073" y="247497"/>
                </a:cubicBezTo>
                <a:lnTo>
                  <a:pt x="92192" y="393801"/>
                </a:lnTo>
                <a:lnTo>
                  <a:pt x="312258" y="393801"/>
                </a:lnTo>
                <a:lnTo>
                  <a:pt x="294437" y="446227"/>
                </a:lnTo>
                <a:lnTo>
                  <a:pt x="0" y="446227"/>
                </a:lnTo>
                <a:lnTo>
                  <a:pt x="17202" y="395630"/>
                </a:lnTo>
                <a:lnTo>
                  <a:pt x="241678" y="217627"/>
                </a:lnTo>
                <a:cubicBezTo>
                  <a:pt x="258969" y="203809"/>
                  <a:pt x="272999" y="191820"/>
                  <a:pt x="283769" y="181660"/>
                </a:cubicBezTo>
                <a:cubicBezTo>
                  <a:pt x="294538" y="171500"/>
                  <a:pt x="303098" y="162458"/>
                  <a:pt x="309448" y="154533"/>
                </a:cubicBezTo>
                <a:cubicBezTo>
                  <a:pt x="315798" y="146608"/>
                  <a:pt x="320551" y="139496"/>
                  <a:pt x="323707" y="133197"/>
                </a:cubicBezTo>
                <a:cubicBezTo>
                  <a:pt x="326863" y="126898"/>
                  <a:pt x="329409" y="120904"/>
                  <a:pt x="331346" y="115214"/>
                </a:cubicBezTo>
                <a:lnTo>
                  <a:pt x="333003" y="110337"/>
                </a:lnTo>
                <a:cubicBezTo>
                  <a:pt x="338941" y="92862"/>
                  <a:pt x="336794" y="79146"/>
                  <a:pt x="326565" y="69189"/>
                </a:cubicBezTo>
                <a:cubicBezTo>
                  <a:pt x="316335" y="59232"/>
                  <a:pt x="299637" y="54254"/>
                  <a:pt x="276473" y="54254"/>
                </a:cubicBezTo>
                <a:cubicBezTo>
                  <a:pt x="268345" y="54254"/>
                  <a:pt x="259804" y="55168"/>
                  <a:pt x="250850" y="56997"/>
                </a:cubicBezTo>
                <a:cubicBezTo>
                  <a:pt x="241897" y="58826"/>
                  <a:pt x="232528" y="62179"/>
                  <a:pt x="222742" y="67056"/>
                </a:cubicBezTo>
                <a:cubicBezTo>
                  <a:pt x="212957" y="71932"/>
                  <a:pt x="202787" y="78536"/>
                  <a:pt x="192234" y="86868"/>
                </a:cubicBezTo>
                <a:cubicBezTo>
                  <a:pt x="181680" y="95199"/>
                  <a:pt x="170605" y="105664"/>
                  <a:pt x="159010" y="118262"/>
                </a:cubicBezTo>
                <a:lnTo>
                  <a:pt x="122834" y="88392"/>
                </a:lnTo>
                <a:cubicBezTo>
                  <a:pt x="131293" y="79044"/>
                  <a:pt x="141143" y="69189"/>
                  <a:pt x="152386" y="58826"/>
                </a:cubicBezTo>
                <a:cubicBezTo>
                  <a:pt x="163628" y="48463"/>
                  <a:pt x="176324" y="38912"/>
                  <a:pt x="190471" y="30175"/>
                </a:cubicBezTo>
                <a:cubicBezTo>
                  <a:pt x="204619" y="21437"/>
                  <a:pt x="220280" y="14224"/>
                  <a:pt x="237454" y="8534"/>
                </a:cubicBezTo>
                <a:cubicBezTo>
                  <a:pt x="254627" y="2844"/>
                  <a:pt x="273374" y="0"/>
                  <a:pt x="293694" y="0"/>
                </a:cubicBezTo>
                <a:close/>
              </a:path>
            </a:pathLst>
          </a:custGeom>
          <a:solidFill>
            <a:srgbClr val="94C2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4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8937058" y="2495804"/>
            <a:ext cx="179032" cy="261852"/>
          </a:xfrm>
          <a:custGeom>
            <a:avLst/>
            <a:gdLst/>
            <a:ahLst/>
            <a:cxnLst/>
            <a:rect l="l" t="t" r="r" b="b"/>
            <a:pathLst>
              <a:path w="179032" h="261852" extrusionOk="0">
                <a:moveTo>
                  <a:pt x="90221" y="0"/>
                </a:moveTo>
                <a:cubicBezTo>
                  <a:pt x="105727" y="0"/>
                  <a:pt x="119824" y="1880"/>
                  <a:pt x="132512" y="5639"/>
                </a:cubicBezTo>
                <a:cubicBezTo>
                  <a:pt x="145199" y="9398"/>
                  <a:pt x="156946" y="14920"/>
                  <a:pt x="167754" y="22203"/>
                </a:cubicBezTo>
                <a:lnTo>
                  <a:pt x="151190" y="49340"/>
                </a:lnTo>
                <a:cubicBezTo>
                  <a:pt x="141792" y="42996"/>
                  <a:pt x="132277" y="38415"/>
                  <a:pt x="122644" y="35595"/>
                </a:cubicBezTo>
                <a:cubicBezTo>
                  <a:pt x="113011" y="32776"/>
                  <a:pt x="102321" y="31366"/>
                  <a:pt x="90573" y="31366"/>
                </a:cubicBezTo>
                <a:cubicBezTo>
                  <a:pt x="74597" y="31366"/>
                  <a:pt x="61850" y="34890"/>
                  <a:pt x="52335" y="41939"/>
                </a:cubicBezTo>
                <a:cubicBezTo>
                  <a:pt x="42820" y="48987"/>
                  <a:pt x="38062" y="57563"/>
                  <a:pt x="38062" y="67666"/>
                </a:cubicBezTo>
                <a:lnTo>
                  <a:pt x="38062" y="73305"/>
                </a:lnTo>
                <a:cubicBezTo>
                  <a:pt x="38062" y="79178"/>
                  <a:pt x="39358" y="84171"/>
                  <a:pt x="41949" y="88283"/>
                </a:cubicBezTo>
                <a:cubicBezTo>
                  <a:pt x="44541" y="92394"/>
                  <a:pt x="48310" y="95977"/>
                  <a:pt x="53255" y="99032"/>
                </a:cubicBezTo>
                <a:cubicBezTo>
                  <a:pt x="58200" y="102086"/>
                  <a:pt x="64323" y="104729"/>
                  <a:pt x="71625" y="106961"/>
                </a:cubicBezTo>
                <a:cubicBezTo>
                  <a:pt x="78927" y="109193"/>
                  <a:pt x="87289" y="111366"/>
                  <a:pt x="96713" y="113481"/>
                </a:cubicBezTo>
                <a:cubicBezTo>
                  <a:pt x="112491" y="117005"/>
                  <a:pt x="125622" y="121058"/>
                  <a:pt x="136105" y="125640"/>
                </a:cubicBezTo>
                <a:cubicBezTo>
                  <a:pt x="146588" y="130221"/>
                  <a:pt x="155008" y="135449"/>
                  <a:pt x="161367" y="141323"/>
                </a:cubicBezTo>
                <a:cubicBezTo>
                  <a:pt x="167725" y="147196"/>
                  <a:pt x="172259" y="153775"/>
                  <a:pt x="174968" y="161058"/>
                </a:cubicBezTo>
                <a:cubicBezTo>
                  <a:pt x="177677" y="168342"/>
                  <a:pt x="179032" y="176330"/>
                  <a:pt x="179032" y="185023"/>
                </a:cubicBezTo>
                <a:lnTo>
                  <a:pt x="179032" y="191367"/>
                </a:lnTo>
                <a:cubicBezTo>
                  <a:pt x="179032" y="203114"/>
                  <a:pt x="176741" y="213335"/>
                  <a:pt x="172160" y="222028"/>
                </a:cubicBezTo>
                <a:cubicBezTo>
                  <a:pt x="167578" y="230721"/>
                  <a:pt x="161293" y="238063"/>
                  <a:pt x="153305" y="244054"/>
                </a:cubicBezTo>
                <a:cubicBezTo>
                  <a:pt x="145316" y="250046"/>
                  <a:pt x="135742" y="254510"/>
                  <a:pt x="124582" y="257447"/>
                </a:cubicBezTo>
                <a:cubicBezTo>
                  <a:pt x="113422" y="260384"/>
                  <a:pt x="101381" y="261852"/>
                  <a:pt x="88459" y="261852"/>
                </a:cubicBezTo>
                <a:cubicBezTo>
                  <a:pt x="70367" y="261852"/>
                  <a:pt x="53745" y="258974"/>
                  <a:pt x="38590" y="253218"/>
                </a:cubicBezTo>
                <a:cubicBezTo>
                  <a:pt x="23436" y="247461"/>
                  <a:pt x="10573" y="240354"/>
                  <a:pt x="0" y="231896"/>
                </a:cubicBezTo>
                <a:lnTo>
                  <a:pt x="17621" y="203349"/>
                </a:lnTo>
                <a:cubicBezTo>
                  <a:pt x="22320" y="206874"/>
                  <a:pt x="27724" y="210280"/>
                  <a:pt x="33833" y="213570"/>
                </a:cubicBezTo>
                <a:cubicBezTo>
                  <a:pt x="39941" y="216859"/>
                  <a:pt x="46168" y="219737"/>
                  <a:pt x="52511" y="222204"/>
                </a:cubicBezTo>
                <a:cubicBezTo>
                  <a:pt x="58855" y="224671"/>
                  <a:pt x="65257" y="226609"/>
                  <a:pt x="71718" y="228019"/>
                </a:cubicBezTo>
                <a:cubicBezTo>
                  <a:pt x="78180" y="229429"/>
                  <a:pt x="84112" y="230134"/>
                  <a:pt x="89516" y="230134"/>
                </a:cubicBezTo>
                <a:cubicBezTo>
                  <a:pt x="107607" y="230134"/>
                  <a:pt x="121175" y="226492"/>
                  <a:pt x="130221" y="219209"/>
                </a:cubicBezTo>
                <a:cubicBezTo>
                  <a:pt x="139267" y="211925"/>
                  <a:pt x="143789" y="203232"/>
                  <a:pt x="143789" y="193129"/>
                </a:cubicBezTo>
                <a:lnTo>
                  <a:pt x="143789" y="187490"/>
                </a:lnTo>
                <a:cubicBezTo>
                  <a:pt x="143789" y="181851"/>
                  <a:pt x="142850" y="176918"/>
                  <a:pt x="140970" y="172688"/>
                </a:cubicBezTo>
                <a:cubicBezTo>
                  <a:pt x="139090" y="168459"/>
                  <a:pt x="135918" y="164700"/>
                  <a:pt x="131454" y="161411"/>
                </a:cubicBezTo>
                <a:cubicBezTo>
                  <a:pt x="126990" y="158122"/>
                  <a:pt x="121234" y="155126"/>
                  <a:pt x="114186" y="152424"/>
                </a:cubicBezTo>
                <a:cubicBezTo>
                  <a:pt x="107137" y="149722"/>
                  <a:pt x="98444" y="147314"/>
                  <a:pt x="88106" y="145199"/>
                </a:cubicBezTo>
                <a:cubicBezTo>
                  <a:pt x="76124" y="142615"/>
                  <a:pt x="64964" y="139619"/>
                  <a:pt x="54626" y="136212"/>
                </a:cubicBezTo>
                <a:cubicBezTo>
                  <a:pt x="44288" y="132806"/>
                  <a:pt x="35360" y="128459"/>
                  <a:pt x="27841" y="123173"/>
                </a:cubicBezTo>
                <a:cubicBezTo>
                  <a:pt x="20323" y="117886"/>
                  <a:pt x="14391" y="111308"/>
                  <a:pt x="10044" y="103437"/>
                </a:cubicBezTo>
                <a:cubicBezTo>
                  <a:pt x="5697" y="95566"/>
                  <a:pt x="3524" y="85874"/>
                  <a:pt x="3524" y="74362"/>
                </a:cubicBezTo>
                <a:lnTo>
                  <a:pt x="3524" y="68018"/>
                </a:lnTo>
                <a:cubicBezTo>
                  <a:pt x="3524" y="59325"/>
                  <a:pt x="5269" y="50926"/>
                  <a:pt x="8758" y="42820"/>
                </a:cubicBezTo>
                <a:cubicBezTo>
                  <a:pt x="12248" y="34714"/>
                  <a:pt x="17597" y="27489"/>
                  <a:pt x="24807" y="21146"/>
                </a:cubicBezTo>
                <a:cubicBezTo>
                  <a:pt x="32017" y="14802"/>
                  <a:pt x="41080" y="9692"/>
                  <a:pt x="51996" y="5815"/>
                </a:cubicBezTo>
                <a:cubicBezTo>
                  <a:pt x="62912" y="1939"/>
                  <a:pt x="75654" y="0"/>
                  <a:pt x="90221" y="0"/>
                </a:cubicBezTo>
                <a:close/>
              </a:path>
            </a:pathLst>
          </a:custGeom>
          <a:solidFill>
            <a:srgbClr val="9F9F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575B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9143446" y="2512368"/>
            <a:ext cx="121586" cy="244231"/>
          </a:xfrm>
          <a:custGeom>
            <a:avLst/>
            <a:gdLst/>
            <a:ahLst/>
            <a:cxnLst/>
            <a:rect l="l" t="t" r="r" b="b"/>
            <a:pathLst>
              <a:path w="121586" h="244231" extrusionOk="0">
                <a:moveTo>
                  <a:pt x="31718" y="0"/>
                </a:moveTo>
                <a:lnTo>
                  <a:pt x="66256" y="0"/>
                </a:lnTo>
                <a:lnTo>
                  <a:pt x="66256" y="48282"/>
                </a:lnTo>
                <a:lnTo>
                  <a:pt x="117005" y="48282"/>
                </a:lnTo>
                <a:lnTo>
                  <a:pt x="117005" y="77886"/>
                </a:lnTo>
                <a:lnTo>
                  <a:pt x="66256" y="77886"/>
                </a:lnTo>
                <a:lnTo>
                  <a:pt x="66256" y="187209"/>
                </a:lnTo>
                <a:cubicBezTo>
                  <a:pt x="66256" y="193068"/>
                  <a:pt x="66843" y="197814"/>
                  <a:pt x="68018" y="201447"/>
                </a:cubicBezTo>
                <a:cubicBezTo>
                  <a:pt x="69192" y="205079"/>
                  <a:pt x="70896" y="207833"/>
                  <a:pt x="73128" y="209707"/>
                </a:cubicBezTo>
                <a:cubicBezTo>
                  <a:pt x="75360" y="211581"/>
                  <a:pt x="78003" y="212869"/>
                  <a:pt x="81057" y="213572"/>
                </a:cubicBezTo>
                <a:cubicBezTo>
                  <a:pt x="84112" y="214275"/>
                  <a:pt x="87401" y="214627"/>
                  <a:pt x="90925" y="214627"/>
                </a:cubicBezTo>
                <a:cubicBezTo>
                  <a:pt x="99383" y="214627"/>
                  <a:pt x="107842" y="213100"/>
                  <a:pt x="116300" y="210045"/>
                </a:cubicBezTo>
                <a:lnTo>
                  <a:pt x="121586" y="237810"/>
                </a:lnTo>
                <a:cubicBezTo>
                  <a:pt x="117592" y="239477"/>
                  <a:pt x="112306" y="240963"/>
                  <a:pt x="105727" y="242270"/>
                </a:cubicBezTo>
                <a:cubicBezTo>
                  <a:pt x="99148" y="243577"/>
                  <a:pt x="92452" y="244231"/>
                  <a:pt x="85639" y="244231"/>
                </a:cubicBezTo>
                <a:cubicBezTo>
                  <a:pt x="67258" y="244231"/>
                  <a:pt x="53676" y="239649"/>
                  <a:pt x="44892" y="230486"/>
                </a:cubicBezTo>
                <a:cubicBezTo>
                  <a:pt x="36109" y="221323"/>
                  <a:pt x="31718" y="206991"/>
                  <a:pt x="31718" y="187490"/>
                </a:cubicBezTo>
                <a:lnTo>
                  <a:pt x="31718" y="77886"/>
                </a:lnTo>
                <a:lnTo>
                  <a:pt x="0" y="77886"/>
                </a:lnTo>
                <a:lnTo>
                  <a:pt x="0" y="48282"/>
                </a:lnTo>
                <a:lnTo>
                  <a:pt x="31718" y="48282"/>
                </a:lnTo>
                <a:lnTo>
                  <a:pt x="31718" y="0"/>
                </a:lnTo>
                <a:close/>
              </a:path>
            </a:pathLst>
          </a:custGeom>
          <a:solidFill>
            <a:srgbClr val="9F9F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575B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9286663" y="2557126"/>
            <a:ext cx="163526" cy="199473"/>
          </a:xfrm>
          <a:custGeom>
            <a:avLst/>
            <a:gdLst/>
            <a:ahLst/>
            <a:cxnLst/>
            <a:rect l="l" t="t" r="r" b="b"/>
            <a:pathLst>
              <a:path w="163526" h="199473" extrusionOk="0">
                <a:moveTo>
                  <a:pt x="82820" y="0"/>
                </a:moveTo>
                <a:cubicBezTo>
                  <a:pt x="107490" y="0"/>
                  <a:pt x="127108" y="7542"/>
                  <a:pt x="141675" y="22627"/>
                </a:cubicBezTo>
                <a:cubicBezTo>
                  <a:pt x="156242" y="37711"/>
                  <a:pt x="163526" y="59041"/>
                  <a:pt x="163526" y="86614"/>
                </a:cubicBezTo>
                <a:lnTo>
                  <a:pt x="163526" y="112424"/>
                </a:lnTo>
                <a:lnTo>
                  <a:pt x="33833" y="112424"/>
                </a:lnTo>
                <a:lnTo>
                  <a:pt x="33833" y="113833"/>
                </a:lnTo>
                <a:cubicBezTo>
                  <a:pt x="33833" y="132160"/>
                  <a:pt x="38650" y="146080"/>
                  <a:pt x="48283" y="155596"/>
                </a:cubicBezTo>
                <a:cubicBezTo>
                  <a:pt x="57916" y="165111"/>
                  <a:pt x="70485" y="169869"/>
                  <a:pt x="85992" y="169869"/>
                </a:cubicBezTo>
                <a:cubicBezTo>
                  <a:pt x="98679" y="169869"/>
                  <a:pt x="109546" y="168342"/>
                  <a:pt x="118591" y="165287"/>
                </a:cubicBezTo>
                <a:cubicBezTo>
                  <a:pt x="127637" y="162233"/>
                  <a:pt x="136271" y="158004"/>
                  <a:pt x="144495" y="152600"/>
                </a:cubicBezTo>
                <a:lnTo>
                  <a:pt x="158944" y="178327"/>
                </a:lnTo>
                <a:cubicBezTo>
                  <a:pt x="150486" y="184201"/>
                  <a:pt x="140383" y="189194"/>
                  <a:pt x="128636" y="193305"/>
                </a:cubicBezTo>
                <a:cubicBezTo>
                  <a:pt x="116888" y="197417"/>
                  <a:pt x="102204" y="199473"/>
                  <a:pt x="84582" y="199473"/>
                </a:cubicBezTo>
                <a:cubicBezTo>
                  <a:pt x="72600" y="199473"/>
                  <a:pt x="61499" y="197767"/>
                  <a:pt x="51278" y="194354"/>
                </a:cubicBezTo>
                <a:cubicBezTo>
                  <a:pt x="41058" y="190942"/>
                  <a:pt x="32130" y="185646"/>
                  <a:pt x="24494" y="178468"/>
                </a:cubicBezTo>
                <a:cubicBezTo>
                  <a:pt x="16858" y="171289"/>
                  <a:pt x="10867" y="162050"/>
                  <a:pt x="6520" y="150753"/>
                </a:cubicBezTo>
                <a:cubicBezTo>
                  <a:pt x="2174" y="139455"/>
                  <a:pt x="0" y="126038"/>
                  <a:pt x="0" y="110502"/>
                </a:cubicBezTo>
                <a:lnTo>
                  <a:pt x="0" y="88613"/>
                </a:lnTo>
                <a:cubicBezTo>
                  <a:pt x="0" y="74020"/>
                  <a:pt x="2056" y="61194"/>
                  <a:pt x="6168" y="50133"/>
                </a:cubicBezTo>
                <a:cubicBezTo>
                  <a:pt x="10280" y="39072"/>
                  <a:pt x="16036" y="29834"/>
                  <a:pt x="23437" y="22420"/>
                </a:cubicBezTo>
                <a:cubicBezTo>
                  <a:pt x="30838" y="15007"/>
                  <a:pt x="39590" y="9416"/>
                  <a:pt x="49692" y="5650"/>
                </a:cubicBezTo>
                <a:cubicBezTo>
                  <a:pt x="59795" y="1883"/>
                  <a:pt x="70838" y="0"/>
                  <a:pt x="82820" y="0"/>
                </a:cubicBezTo>
                <a:close/>
                <a:moveTo>
                  <a:pt x="82820" y="29604"/>
                </a:moveTo>
                <a:cubicBezTo>
                  <a:pt x="75772" y="29604"/>
                  <a:pt x="69252" y="30837"/>
                  <a:pt x="63261" y="33304"/>
                </a:cubicBezTo>
                <a:cubicBezTo>
                  <a:pt x="57270" y="35771"/>
                  <a:pt x="52101" y="39178"/>
                  <a:pt x="47754" y="43525"/>
                </a:cubicBezTo>
                <a:cubicBezTo>
                  <a:pt x="43407" y="47871"/>
                  <a:pt x="40001" y="53158"/>
                  <a:pt x="37534" y="59384"/>
                </a:cubicBezTo>
                <a:cubicBezTo>
                  <a:pt x="35067" y="65610"/>
                  <a:pt x="33833" y="72365"/>
                  <a:pt x="33833" y="79648"/>
                </a:cubicBezTo>
                <a:lnTo>
                  <a:pt x="33833" y="84582"/>
                </a:lnTo>
                <a:lnTo>
                  <a:pt x="130398" y="84582"/>
                </a:lnTo>
                <a:lnTo>
                  <a:pt x="130398" y="78238"/>
                </a:lnTo>
                <a:cubicBezTo>
                  <a:pt x="130398" y="63437"/>
                  <a:pt x="126169" y="51630"/>
                  <a:pt x="117710" y="42820"/>
                </a:cubicBezTo>
                <a:cubicBezTo>
                  <a:pt x="109252" y="34009"/>
                  <a:pt x="97622" y="29604"/>
                  <a:pt x="82820" y="29604"/>
                </a:cubicBezTo>
                <a:close/>
              </a:path>
            </a:pathLst>
          </a:custGeom>
          <a:solidFill>
            <a:srgbClr val="9F9F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575B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9496557" y="2557831"/>
            <a:ext cx="164583" cy="271367"/>
          </a:xfrm>
          <a:custGeom>
            <a:avLst/>
            <a:gdLst/>
            <a:ahLst/>
            <a:cxnLst/>
            <a:rect l="l" t="t" r="r" b="b"/>
            <a:pathLst>
              <a:path w="164583" h="271367" extrusionOk="0">
                <a:moveTo>
                  <a:pt x="89516" y="0"/>
                </a:moveTo>
                <a:cubicBezTo>
                  <a:pt x="113951" y="0"/>
                  <a:pt x="132571" y="7271"/>
                  <a:pt x="145376" y="21812"/>
                </a:cubicBezTo>
                <a:cubicBezTo>
                  <a:pt x="158180" y="36353"/>
                  <a:pt x="164583" y="56406"/>
                  <a:pt x="164583" y="81972"/>
                </a:cubicBezTo>
                <a:lnTo>
                  <a:pt x="164583" y="116096"/>
                </a:lnTo>
                <a:cubicBezTo>
                  <a:pt x="164583" y="129463"/>
                  <a:pt x="162703" y="141247"/>
                  <a:pt x="158944" y="151449"/>
                </a:cubicBezTo>
                <a:cubicBezTo>
                  <a:pt x="155185" y="161651"/>
                  <a:pt x="149957" y="170271"/>
                  <a:pt x="143261" y="177308"/>
                </a:cubicBezTo>
                <a:cubicBezTo>
                  <a:pt x="136565" y="184346"/>
                  <a:pt x="128459" y="189682"/>
                  <a:pt x="118944" y="193316"/>
                </a:cubicBezTo>
                <a:cubicBezTo>
                  <a:pt x="109428" y="196950"/>
                  <a:pt x="98914" y="198768"/>
                  <a:pt x="87402" y="198768"/>
                </a:cubicBezTo>
                <a:cubicBezTo>
                  <a:pt x="73070" y="198768"/>
                  <a:pt x="61616" y="196214"/>
                  <a:pt x="53040" y="191105"/>
                </a:cubicBezTo>
                <a:cubicBezTo>
                  <a:pt x="44465" y="185997"/>
                  <a:pt x="38180" y="180656"/>
                  <a:pt x="34186" y="175084"/>
                </a:cubicBezTo>
                <a:lnTo>
                  <a:pt x="34186" y="271367"/>
                </a:lnTo>
                <a:lnTo>
                  <a:pt x="0" y="271367"/>
                </a:lnTo>
                <a:lnTo>
                  <a:pt x="0" y="3199"/>
                </a:lnTo>
                <a:lnTo>
                  <a:pt x="33128" y="3199"/>
                </a:lnTo>
                <a:lnTo>
                  <a:pt x="33128" y="27164"/>
                </a:lnTo>
                <a:cubicBezTo>
                  <a:pt x="38767" y="17414"/>
                  <a:pt x="46697" y="10449"/>
                  <a:pt x="56917" y="6269"/>
                </a:cubicBezTo>
                <a:cubicBezTo>
                  <a:pt x="67137" y="2090"/>
                  <a:pt x="78004" y="0"/>
                  <a:pt x="89516" y="0"/>
                </a:cubicBezTo>
                <a:close/>
                <a:moveTo>
                  <a:pt x="84582" y="29604"/>
                </a:moveTo>
                <a:cubicBezTo>
                  <a:pt x="77534" y="29604"/>
                  <a:pt x="70955" y="30781"/>
                  <a:pt x="64847" y="33136"/>
                </a:cubicBezTo>
                <a:cubicBezTo>
                  <a:pt x="58738" y="35491"/>
                  <a:pt x="53393" y="38789"/>
                  <a:pt x="48811" y="43029"/>
                </a:cubicBezTo>
                <a:cubicBezTo>
                  <a:pt x="44230" y="47269"/>
                  <a:pt x="40588" y="52392"/>
                  <a:pt x="37886" y="58398"/>
                </a:cubicBezTo>
                <a:cubicBezTo>
                  <a:pt x="35184" y="64404"/>
                  <a:pt x="33833" y="71177"/>
                  <a:pt x="33833" y="78717"/>
                </a:cubicBezTo>
                <a:lnTo>
                  <a:pt x="33833" y="127473"/>
                </a:lnTo>
                <a:cubicBezTo>
                  <a:pt x="33833" y="132418"/>
                  <a:pt x="35067" y="137423"/>
                  <a:pt x="37534" y="142487"/>
                </a:cubicBezTo>
                <a:cubicBezTo>
                  <a:pt x="40001" y="147551"/>
                  <a:pt x="43525" y="152027"/>
                  <a:pt x="48106" y="155915"/>
                </a:cubicBezTo>
                <a:cubicBezTo>
                  <a:pt x="52688" y="159803"/>
                  <a:pt x="58033" y="162983"/>
                  <a:pt x="64142" y="165455"/>
                </a:cubicBezTo>
                <a:cubicBezTo>
                  <a:pt x="70250" y="167928"/>
                  <a:pt x="77064" y="169164"/>
                  <a:pt x="84582" y="169164"/>
                </a:cubicBezTo>
                <a:cubicBezTo>
                  <a:pt x="99149" y="169164"/>
                  <a:pt x="110486" y="164100"/>
                  <a:pt x="118591" y="153971"/>
                </a:cubicBezTo>
                <a:cubicBezTo>
                  <a:pt x="126697" y="143843"/>
                  <a:pt x="130750" y="129591"/>
                  <a:pt x="130750" y="111218"/>
                </a:cubicBezTo>
                <a:lnTo>
                  <a:pt x="130750" y="87550"/>
                </a:lnTo>
                <a:cubicBezTo>
                  <a:pt x="130750" y="69176"/>
                  <a:pt x="126638" y="54925"/>
                  <a:pt x="118415" y="44797"/>
                </a:cubicBezTo>
                <a:cubicBezTo>
                  <a:pt x="110192" y="34668"/>
                  <a:pt x="98914" y="29604"/>
                  <a:pt x="84582" y="29604"/>
                </a:cubicBezTo>
                <a:close/>
              </a:path>
            </a:pathLst>
          </a:custGeom>
          <a:solidFill>
            <a:srgbClr val="9F9F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575B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9833530" y="5994438"/>
            <a:ext cx="371441" cy="452932"/>
          </a:xfrm>
          <a:custGeom>
            <a:avLst/>
            <a:gdLst/>
            <a:ahLst/>
            <a:cxnLst/>
            <a:rect l="l" t="t" r="r" b="b"/>
            <a:pathLst>
              <a:path w="371441" h="452932" extrusionOk="0">
                <a:moveTo>
                  <a:pt x="262659" y="0"/>
                </a:moveTo>
                <a:cubicBezTo>
                  <a:pt x="314678" y="0"/>
                  <a:pt x="347961" y="16560"/>
                  <a:pt x="362509" y="49682"/>
                </a:cubicBezTo>
                <a:cubicBezTo>
                  <a:pt x="377057" y="82804"/>
                  <a:pt x="373834" y="130251"/>
                  <a:pt x="352841" y="192024"/>
                </a:cubicBezTo>
                <a:lnTo>
                  <a:pt x="329638" y="260299"/>
                </a:lnTo>
                <a:cubicBezTo>
                  <a:pt x="308512" y="322478"/>
                  <a:pt x="279620" y="370128"/>
                  <a:pt x="242961" y="403250"/>
                </a:cubicBezTo>
                <a:cubicBezTo>
                  <a:pt x="206302" y="436372"/>
                  <a:pt x="161557" y="452932"/>
                  <a:pt x="108725" y="452932"/>
                </a:cubicBezTo>
                <a:cubicBezTo>
                  <a:pt x="56300" y="452932"/>
                  <a:pt x="22948" y="436270"/>
                  <a:pt x="8670" y="402945"/>
                </a:cubicBezTo>
                <a:cubicBezTo>
                  <a:pt x="-5608" y="369620"/>
                  <a:pt x="-2251" y="322072"/>
                  <a:pt x="18742" y="260299"/>
                </a:cubicBezTo>
                <a:lnTo>
                  <a:pt x="41945" y="192024"/>
                </a:lnTo>
                <a:cubicBezTo>
                  <a:pt x="62938" y="130251"/>
                  <a:pt x="92069" y="82804"/>
                  <a:pt x="129337" y="49682"/>
                </a:cubicBezTo>
                <a:cubicBezTo>
                  <a:pt x="166605" y="16560"/>
                  <a:pt x="211046" y="0"/>
                  <a:pt x="262659" y="0"/>
                </a:cubicBezTo>
                <a:close/>
                <a:moveTo>
                  <a:pt x="243599" y="56083"/>
                </a:moveTo>
                <a:cubicBezTo>
                  <a:pt x="230594" y="56083"/>
                  <a:pt x="217712" y="58115"/>
                  <a:pt x="204951" y="62179"/>
                </a:cubicBezTo>
                <a:cubicBezTo>
                  <a:pt x="192191" y="66243"/>
                  <a:pt x="179782" y="73456"/>
                  <a:pt x="167723" y="83820"/>
                </a:cubicBezTo>
                <a:cubicBezTo>
                  <a:pt x="155664" y="94183"/>
                  <a:pt x="144263" y="108000"/>
                  <a:pt x="133519" y="125272"/>
                </a:cubicBezTo>
                <a:cubicBezTo>
                  <a:pt x="122775" y="142544"/>
                  <a:pt x="112843" y="164592"/>
                  <a:pt x="103725" y="191414"/>
                </a:cubicBezTo>
                <a:lnTo>
                  <a:pt x="80112" y="260908"/>
                </a:lnTo>
                <a:cubicBezTo>
                  <a:pt x="70993" y="287731"/>
                  <a:pt x="65869" y="309981"/>
                  <a:pt x="64739" y="327660"/>
                </a:cubicBezTo>
                <a:cubicBezTo>
                  <a:pt x="63608" y="345338"/>
                  <a:pt x="65583" y="359257"/>
                  <a:pt x="70663" y="369417"/>
                </a:cubicBezTo>
                <a:cubicBezTo>
                  <a:pt x="75743" y="379577"/>
                  <a:pt x="83282" y="386689"/>
                  <a:pt x="93280" y="390753"/>
                </a:cubicBezTo>
                <a:cubicBezTo>
                  <a:pt x="103278" y="394817"/>
                  <a:pt x="114780" y="396849"/>
                  <a:pt x="127785" y="396849"/>
                </a:cubicBezTo>
                <a:cubicBezTo>
                  <a:pt x="141196" y="396849"/>
                  <a:pt x="154282" y="394817"/>
                  <a:pt x="167042" y="390753"/>
                </a:cubicBezTo>
                <a:cubicBezTo>
                  <a:pt x="179802" y="386689"/>
                  <a:pt x="192177" y="379577"/>
                  <a:pt x="204166" y="369417"/>
                </a:cubicBezTo>
                <a:cubicBezTo>
                  <a:pt x="216154" y="359257"/>
                  <a:pt x="227454" y="345440"/>
                  <a:pt x="238065" y="327964"/>
                </a:cubicBezTo>
                <a:cubicBezTo>
                  <a:pt x="248676" y="310489"/>
                  <a:pt x="258611" y="288137"/>
                  <a:pt x="267869" y="260908"/>
                </a:cubicBezTo>
                <a:lnTo>
                  <a:pt x="291481" y="191414"/>
                </a:lnTo>
                <a:cubicBezTo>
                  <a:pt x="300600" y="164592"/>
                  <a:pt x="305791" y="142443"/>
                  <a:pt x="307055" y="124968"/>
                </a:cubicBezTo>
                <a:cubicBezTo>
                  <a:pt x="308318" y="107492"/>
                  <a:pt x="306410" y="93675"/>
                  <a:pt x="301330" y="83515"/>
                </a:cubicBezTo>
                <a:cubicBezTo>
                  <a:pt x="296250" y="73355"/>
                  <a:pt x="288711" y="66243"/>
                  <a:pt x="278713" y="62179"/>
                </a:cubicBezTo>
                <a:cubicBezTo>
                  <a:pt x="268715" y="58115"/>
                  <a:pt x="257010" y="56083"/>
                  <a:pt x="243599" y="56083"/>
                </a:cubicBezTo>
                <a:close/>
              </a:path>
            </a:pathLst>
          </a:custGeom>
          <a:solidFill>
            <a:srgbClr val="FC52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4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10178655" y="6001143"/>
            <a:ext cx="390354" cy="439522"/>
          </a:xfrm>
          <a:custGeom>
            <a:avLst/>
            <a:gdLst/>
            <a:ahLst/>
            <a:cxnLst/>
            <a:rect l="l" t="t" r="r" b="b"/>
            <a:pathLst>
              <a:path w="390354" h="439522" extrusionOk="0">
                <a:moveTo>
                  <a:pt x="323907" y="0"/>
                </a:moveTo>
                <a:lnTo>
                  <a:pt x="390354" y="0"/>
                </a:lnTo>
                <a:lnTo>
                  <a:pt x="88116" y="293827"/>
                </a:lnTo>
                <a:lnTo>
                  <a:pt x="236858" y="293827"/>
                </a:lnTo>
                <a:lnTo>
                  <a:pt x="282645" y="159106"/>
                </a:lnTo>
                <a:lnTo>
                  <a:pt x="342386" y="159106"/>
                </a:lnTo>
                <a:lnTo>
                  <a:pt x="296599" y="293827"/>
                </a:lnTo>
                <a:lnTo>
                  <a:pt x="358778" y="293827"/>
                </a:lnTo>
                <a:lnTo>
                  <a:pt x="341376" y="345034"/>
                </a:lnTo>
                <a:lnTo>
                  <a:pt x="279197" y="345034"/>
                </a:lnTo>
                <a:lnTo>
                  <a:pt x="247079" y="439522"/>
                </a:lnTo>
                <a:lnTo>
                  <a:pt x="187338" y="439522"/>
                </a:lnTo>
                <a:lnTo>
                  <a:pt x="219456" y="345034"/>
                </a:lnTo>
                <a:lnTo>
                  <a:pt x="0" y="345034"/>
                </a:lnTo>
                <a:lnTo>
                  <a:pt x="15326" y="299923"/>
                </a:lnTo>
                <a:lnTo>
                  <a:pt x="323907" y="0"/>
                </a:lnTo>
                <a:close/>
              </a:path>
            </a:pathLst>
          </a:custGeom>
          <a:solidFill>
            <a:srgbClr val="FC52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4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8936614" y="6160006"/>
            <a:ext cx="179032" cy="261852"/>
          </a:xfrm>
          <a:custGeom>
            <a:avLst/>
            <a:gdLst/>
            <a:ahLst/>
            <a:cxnLst/>
            <a:rect l="l" t="t" r="r" b="b"/>
            <a:pathLst>
              <a:path w="179032" h="261852" extrusionOk="0">
                <a:moveTo>
                  <a:pt x="90221" y="0"/>
                </a:moveTo>
                <a:cubicBezTo>
                  <a:pt x="105727" y="0"/>
                  <a:pt x="119824" y="1880"/>
                  <a:pt x="132512" y="5639"/>
                </a:cubicBezTo>
                <a:cubicBezTo>
                  <a:pt x="145199" y="9398"/>
                  <a:pt x="156946" y="14920"/>
                  <a:pt x="167754" y="22203"/>
                </a:cubicBezTo>
                <a:lnTo>
                  <a:pt x="151190" y="49340"/>
                </a:lnTo>
                <a:cubicBezTo>
                  <a:pt x="141792" y="42996"/>
                  <a:pt x="132277" y="38415"/>
                  <a:pt x="122644" y="35595"/>
                </a:cubicBezTo>
                <a:cubicBezTo>
                  <a:pt x="113011" y="32776"/>
                  <a:pt x="102321" y="31366"/>
                  <a:pt x="90573" y="31366"/>
                </a:cubicBezTo>
                <a:cubicBezTo>
                  <a:pt x="74597" y="31366"/>
                  <a:pt x="61850" y="34890"/>
                  <a:pt x="52335" y="41939"/>
                </a:cubicBezTo>
                <a:cubicBezTo>
                  <a:pt x="42820" y="48987"/>
                  <a:pt x="38062" y="57563"/>
                  <a:pt x="38062" y="67666"/>
                </a:cubicBezTo>
                <a:lnTo>
                  <a:pt x="38062" y="73305"/>
                </a:lnTo>
                <a:cubicBezTo>
                  <a:pt x="38062" y="79178"/>
                  <a:pt x="39358" y="84171"/>
                  <a:pt x="41949" y="88283"/>
                </a:cubicBezTo>
                <a:cubicBezTo>
                  <a:pt x="44541" y="92394"/>
                  <a:pt x="48310" y="95977"/>
                  <a:pt x="53255" y="99032"/>
                </a:cubicBezTo>
                <a:cubicBezTo>
                  <a:pt x="58200" y="102086"/>
                  <a:pt x="64323" y="104729"/>
                  <a:pt x="71625" y="106961"/>
                </a:cubicBezTo>
                <a:cubicBezTo>
                  <a:pt x="78927" y="109193"/>
                  <a:pt x="87289" y="111366"/>
                  <a:pt x="96713" y="113481"/>
                </a:cubicBezTo>
                <a:cubicBezTo>
                  <a:pt x="112491" y="117005"/>
                  <a:pt x="125622" y="121058"/>
                  <a:pt x="136105" y="125640"/>
                </a:cubicBezTo>
                <a:cubicBezTo>
                  <a:pt x="146588" y="130221"/>
                  <a:pt x="155008" y="135449"/>
                  <a:pt x="161367" y="141323"/>
                </a:cubicBezTo>
                <a:cubicBezTo>
                  <a:pt x="167725" y="147196"/>
                  <a:pt x="172259" y="153775"/>
                  <a:pt x="174968" y="161058"/>
                </a:cubicBezTo>
                <a:cubicBezTo>
                  <a:pt x="177677" y="168342"/>
                  <a:pt x="179032" y="176330"/>
                  <a:pt x="179032" y="185023"/>
                </a:cubicBezTo>
                <a:lnTo>
                  <a:pt x="179032" y="191367"/>
                </a:lnTo>
                <a:cubicBezTo>
                  <a:pt x="179032" y="203114"/>
                  <a:pt x="176741" y="213335"/>
                  <a:pt x="172160" y="222028"/>
                </a:cubicBezTo>
                <a:cubicBezTo>
                  <a:pt x="167578" y="230721"/>
                  <a:pt x="161293" y="238063"/>
                  <a:pt x="153305" y="244054"/>
                </a:cubicBezTo>
                <a:cubicBezTo>
                  <a:pt x="145316" y="250046"/>
                  <a:pt x="135742" y="254510"/>
                  <a:pt x="124582" y="257447"/>
                </a:cubicBezTo>
                <a:cubicBezTo>
                  <a:pt x="113422" y="260384"/>
                  <a:pt x="101381" y="261852"/>
                  <a:pt x="88459" y="261852"/>
                </a:cubicBezTo>
                <a:cubicBezTo>
                  <a:pt x="70367" y="261852"/>
                  <a:pt x="53745" y="258974"/>
                  <a:pt x="38590" y="253218"/>
                </a:cubicBezTo>
                <a:cubicBezTo>
                  <a:pt x="23436" y="247461"/>
                  <a:pt x="10573" y="240354"/>
                  <a:pt x="0" y="231896"/>
                </a:cubicBezTo>
                <a:lnTo>
                  <a:pt x="17621" y="203349"/>
                </a:lnTo>
                <a:cubicBezTo>
                  <a:pt x="22320" y="206874"/>
                  <a:pt x="27724" y="210280"/>
                  <a:pt x="33833" y="213570"/>
                </a:cubicBezTo>
                <a:cubicBezTo>
                  <a:pt x="39941" y="216859"/>
                  <a:pt x="46168" y="219737"/>
                  <a:pt x="52511" y="222204"/>
                </a:cubicBezTo>
                <a:cubicBezTo>
                  <a:pt x="58855" y="224671"/>
                  <a:pt x="65257" y="226609"/>
                  <a:pt x="71718" y="228019"/>
                </a:cubicBezTo>
                <a:cubicBezTo>
                  <a:pt x="78180" y="229429"/>
                  <a:pt x="84112" y="230134"/>
                  <a:pt x="89516" y="230134"/>
                </a:cubicBezTo>
                <a:cubicBezTo>
                  <a:pt x="107607" y="230134"/>
                  <a:pt x="121175" y="226492"/>
                  <a:pt x="130221" y="219209"/>
                </a:cubicBezTo>
                <a:cubicBezTo>
                  <a:pt x="139267" y="211925"/>
                  <a:pt x="143789" y="203232"/>
                  <a:pt x="143789" y="193129"/>
                </a:cubicBezTo>
                <a:lnTo>
                  <a:pt x="143789" y="187490"/>
                </a:lnTo>
                <a:cubicBezTo>
                  <a:pt x="143789" y="181851"/>
                  <a:pt x="142850" y="176918"/>
                  <a:pt x="140970" y="172688"/>
                </a:cubicBezTo>
                <a:cubicBezTo>
                  <a:pt x="139090" y="168459"/>
                  <a:pt x="135918" y="164700"/>
                  <a:pt x="131454" y="161411"/>
                </a:cubicBezTo>
                <a:cubicBezTo>
                  <a:pt x="126990" y="158122"/>
                  <a:pt x="121234" y="155126"/>
                  <a:pt x="114186" y="152424"/>
                </a:cubicBezTo>
                <a:cubicBezTo>
                  <a:pt x="107137" y="149722"/>
                  <a:pt x="98444" y="147314"/>
                  <a:pt x="88106" y="145199"/>
                </a:cubicBezTo>
                <a:cubicBezTo>
                  <a:pt x="76124" y="142615"/>
                  <a:pt x="64964" y="139619"/>
                  <a:pt x="54626" y="136212"/>
                </a:cubicBezTo>
                <a:cubicBezTo>
                  <a:pt x="44288" y="132806"/>
                  <a:pt x="35360" y="128459"/>
                  <a:pt x="27841" y="123173"/>
                </a:cubicBezTo>
                <a:cubicBezTo>
                  <a:pt x="20323" y="117886"/>
                  <a:pt x="14391" y="111308"/>
                  <a:pt x="10044" y="103437"/>
                </a:cubicBezTo>
                <a:cubicBezTo>
                  <a:pt x="5697" y="95566"/>
                  <a:pt x="3524" y="85874"/>
                  <a:pt x="3524" y="74362"/>
                </a:cubicBezTo>
                <a:lnTo>
                  <a:pt x="3524" y="68018"/>
                </a:lnTo>
                <a:cubicBezTo>
                  <a:pt x="3524" y="59325"/>
                  <a:pt x="5269" y="50926"/>
                  <a:pt x="8758" y="42820"/>
                </a:cubicBezTo>
                <a:cubicBezTo>
                  <a:pt x="12248" y="34714"/>
                  <a:pt x="17597" y="27489"/>
                  <a:pt x="24807" y="21146"/>
                </a:cubicBezTo>
                <a:cubicBezTo>
                  <a:pt x="32017" y="14802"/>
                  <a:pt x="41080" y="9692"/>
                  <a:pt x="51996" y="5815"/>
                </a:cubicBezTo>
                <a:cubicBezTo>
                  <a:pt x="62912" y="1939"/>
                  <a:pt x="75654" y="0"/>
                  <a:pt x="90221" y="0"/>
                </a:cubicBezTo>
                <a:close/>
              </a:path>
            </a:pathLst>
          </a:custGeom>
          <a:solidFill>
            <a:srgbClr val="9F9F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575B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7"/>
          <p:cNvSpPr/>
          <p:nvPr/>
        </p:nvSpPr>
        <p:spPr>
          <a:xfrm>
            <a:off x="9143002" y="6176570"/>
            <a:ext cx="121586" cy="244231"/>
          </a:xfrm>
          <a:custGeom>
            <a:avLst/>
            <a:gdLst/>
            <a:ahLst/>
            <a:cxnLst/>
            <a:rect l="l" t="t" r="r" b="b"/>
            <a:pathLst>
              <a:path w="121586" h="244231" extrusionOk="0">
                <a:moveTo>
                  <a:pt x="31718" y="0"/>
                </a:moveTo>
                <a:lnTo>
                  <a:pt x="66256" y="0"/>
                </a:lnTo>
                <a:lnTo>
                  <a:pt x="66256" y="48282"/>
                </a:lnTo>
                <a:lnTo>
                  <a:pt x="117005" y="48282"/>
                </a:lnTo>
                <a:lnTo>
                  <a:pt x="117005" y="77886"/>
                </a:lnTo>
                <a:lnTo>
                  <a:pt x="66256" y="77886"/>
                </a:lnTo>
                <a:lnTo>
                  <a:pt x="66256" y="187209"/>
                </a:lnTo>
                <a:cubicBezTo>
                  <a:pt x="66256" y="193068"/>
                  <a:pt x="66843" y="197814"/>
                  <a:pt x="68018" y="201447"/>
                </a:cubicBezTo>
                <a:cubicBezTo>
                  <a:pt x="69192" y="205079"/>
                  <a:pt x="70896" y="207833"/>
                  <a:pt x="73128" y="209707"/>
                </a:cubicBezTo>
                <a:cubicBezTo>
                  <a:pt x="75360" y="211581"/>
                  <a:pt x="78003" y="212869"/>
                  <a:pt x="81057" y="213572"/>
                </a:cubicBezTo>
                <a:cubicBezTo>
                  <a:pt x="84112" y="214275"/>
                  <a:pt x="87401" y="214627"/>
                  <a:pt x="90925" y="214627"/>
                </a:cubicBezTo>
                <a:cubicBezTo>
                  <a:pt x="99383" y="214627"/>
                  <a:pt x="107842" y="213100"/>
                  <a:pt x="116300" y="210045"/>
                </a:cubicBezTo>
                <a:lnTo>
                  <a:pt x="121586" y="237810"/>
                </a:lnTo>
                <a:cubicBezTo>
                  <a:pt x="117592" y="239477"/>
                  <a:pt x="112306" y="240963"/>
                  <a:pt x="105727" y="242270"/>
                </a:cubicBezTo>
                <a:cubicBezTo>
                  <a:pt x="99148" y="243577"/>
                  <a:pt x="92452" y="244231"/>
                  <a:pt x="85639" y="244231"/>
                </a:cubicBezTo>
                <a:cubicBezTo>
                  <a:pt x="67258" y="244231"/>
                  <a:pt x="53676" y="239649"/>
                  <a:pt x="44892" y="230486"/>
                </a:cubicBezTo>
                <a:cubicBezTo>
                  <a:pt x="36109" y="221323"/>
                  <a:pt x="31718" y="206991"/>
                  <a:pt x="31718" y="187490"/>
                </a:cubicBezTo>
                <a:lnTo>
                  <a:pt x="31718" y="77886"/>
                </a:lnTo>
                <a:lnTo>
                  <a:pt x="0" y="77886"/>
                </a:lnTo>
                <a:lnTo>
                  <a:pt x="0" y="48282"/>
                </a:lnTo>
                <a:lnTo>
                  <a:pt x="31718" y="48282"/>
                </a:lnTo>
                <a:lnTo>
                  <a:pt x="31718" y="0"/>
                </a:lnTo>
                <a:close/>
              </a:path>
            </a:pathLst>
          </a:custGeom>
          <a:solidFill>
            <a:srgbClr val="9F9F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575B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9286219" y="6221328"/>
            <a:ext cx="163526" cy="199473"/>
          </a:xfrm>
          <a:custGeom>
            <a:avLst/>
            <a:gdLst/>
            <a:ahLst/>
            <a:cxnLst/>
            <a:rect l="l" t="t" r="r" b="b"/>
            <a:pathLst>
              <a:path w="163526" h="199473" extrusionOk="0">
                <a:moveTo>
                  <a:pt x="82820" y="0"/>
                </a:moveTo>
                <a:cubicBezTo>
                  <a:pt x="107490" y="0"/>
                  <a:pt x="127108" y="7542"/>
                  <a:pt x="141675" y="22627"/>
                </a:cubicBezTo>
                <a:cubicBezTo>
                  <a:pt x="156242" y="37711"/>
                  <a:pt x="163526" y="59041"/>
                  <a:pt x="163526" y="86614"/>
                </a:cubicBezTo>
                <a:lnTo>
                  <a:pt x="163526" y="112424"/>
                </a:lnTo>
                <a:lnTo>
                  <a:pt x="33833" y="112424"/>
                </a:lnTo>
                <a:lnTo>
                  <a:pt x="33833" y="113833"/>
                </a:lnTo>
                <a:cubicBezTo>
                  <a:pt x="33833" y="132160"/>
                  <a:pt x="38650" y="146080"/>
                  <a:pt x="48283" y="155596"/>
                </a:cubicBezTo>
                <a:cubicBezTo>
                  <a:pt x="57916" y="165111"/>
                  <a:pt x="70485" y="169869"/>
                  <a:pt x="85992" y="169869"/>
                </a:cubicBezTo>
                <a:cubicBezTo>
                  <a:pt x="98679" y="169869"/>
                  <a:pt x="109546" y="168342"/>
                  <a:pt x="118591" y="165287"/>
                </a:cubicBezTo>
                <a:cubicBezTo>
                  <a:pt x="127637" y="162233"/>
                  <a:pt x="136271" y="158004"/>
                  <a:pt x="144495" y="152600"/>
                </a:cubicBezTo>
                <a:lnTo>
                  <a:pt x="158944" y="178327"/>
                </a:lnTo>
                <a:cubicBezTo>
                  <a:pt x="150486" y="184201"/>
                  <a:pt x="140383" y="189194"/>
                  <a:pt x="128636" y="193305"/>
                </a:cubicBezTo>
                <a:cubicBezTo>
                  <a:pt x="116888" y="197417"/>
                  <a:pt x="102204" y="199473"/>
                  <a:pt x="84582" y="199473"/>
                </a:cubicBezTo>
                <a:cubicBezTo>
                  <a:pt x="72600" y="199473"/>
                  <a:pt x="61499" y="197767"/>
                  <a:pt x="51278" y="194354"/>
                </a:cubicBezTo>
                <a:cubicBezTo>
                  <a:pt x="41058" y="190942"/>
                  <a:pt x="32130" y="185646"/>
                  <a:pt x="24494" y="178468"/>
                </a:cubicBezTo>
                <a:cubicBezTo>
                  <a:pt x="16858" y="171289"/>
                  <a:pt x="10867" y="162050"/>
                  <a:pt x="6520" y="150753"/>
                </a:cubicBezTo>
                <a:cubicBezTo>
                  <a:pt x="2174" y="139455"/>
                  <a:pt x="0" y="126038"/>
                  <a:pt x="0" y="110502"/>
                </a:cubicBezTo>
                <a:lnTo>
                  <a:pt x="0" y="88613"/>
                </a:lnTo>
                <a:cubicBezTo>
                  <a:pt x="0" y="74020"/>
                  <a:pt x="2056" y="61194"/>
                  <a:pt x="6168" y="50133"/>
                </a:cubicBezTo>
                <a:cubicBezTo>
                  <a:pt x="10280" y="39072"/>
                  <a:pt x="16036" y="29834"/>
                  <a:pt x="23437" y="22420"/>
                </a:cubicBezTo>
                <a:cubicBezTo>
                  <a:pt x="30838" y="15007"/>
                  <a:pt x="39590" y="9416"/>
                  <a:pt x="49692" y="5650"/>
                </a:cubicBezTo>
                <a:cubicBezTo>
                  <a:pt x="59795" y="1883"/>
                  <a:pt x="70838" y="0"/>
                  <a:pt x="82820" y="0"/>
                </a:cubicBezTo>
                <a:close/>
                <a:moveTo>
                  <a:pt x="82820" y="29604"/>
                </a:moveTo>
                <a:cubicBezTo>
                  <a:pt x="75772" y="29604"/>
                  <a:pt x="69252" y="30837"/>
                  <a:pt x="63261" y="33304"/>
                </a:cubicBezTo>
                <a:cubicBezTo>
                  <a:pt x="57270" y="35771"/>
                  <a:pt x="52101" y="39178"/>
                  <a:pt x="47754" y="43525"/>
                </a:cubicBezTo>
                <a:cubicBezTo>
                  <a:pt x="43407" y="47871"/>
                  <a:pt x="40001" y="53158"/>
                  <a:pt x="37534" y="59384"/>
                </a:cubicBezTo>
                <a:cubicBezTo>
                  <a:pt x="35067" y="65610"/>
                  <a:pt x="33833" y="72365"/>
                  <a:pt x="33833" y="79648"/>
                </a:cubicBezTo>
                <a:lnTo>
                  <a:pt x="33833" y="84582"/>
                </a:lnTo>
                <a:lnTo>
                  <a:pt x="130398" y="84582"/>
                </a:lnTo>
                <a:lnTo>
                  <a:pt x="130398" y="78238"/>
                </a:lnTo>
                <a:cubicBezTo>
                  <a:pt x="130398" y="63437"/>
                  <a:pt x="126169" y="51630"/>
                  <a:pt x="117710" y="42820"/>
                </a:cubicBezTo>
                <a:cubicBezTo>
                  <a:pt x="109252" y="34009"/>
                  <a:pt x="97622" y="29604"/>
                  <a:pt x="82820" y="29604"/>
                </a:cubicBezTo>
                <a:close/>
              </a:path>
            </a:pathLst>
          </a:custGeom>
          <a:solidFill>
            <a:srgbClr val="9F9F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575B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9496113" y="6222033"/>
            <a:ext cx="164583" cy="271367"/>
          </a:xfrm>
          <a:custGeom>
            <a:avLst/>
            <a:gdLst/>
            <a:ahLst/>
            <a:cxnLst/>
            <a:rect l="l" t="t" r="r" b="b"/>
            <a:pathLst>
              <a:path w="164583" h="271367" extrusionOk="0">
                <a:moveTo>
                  <a:pt x="89516" y="0"/>
                </a:moveTo>
                <a:cubicBezTo>
                  <a:pt x="113951" y="0"/>
                  <a:pt x="132571" y="7271"/>
                  <a:pt x="145376" y="21812"/>
                </a:cubicBezTo>
                <a:cubicBezTo>
                  <a:pt x="158180" y="36353"/>
                  <a:pt x="164583" y="56406"/>
                  <a:pt x="164583" y="81972"/>
                </a:cubicBezTo>
                <a:lnTo>
                  <a:pt x="164583" y="116096"/>
                </a:lnTo>
                <a:cubicBezTo>
                  <a:pt x="164583" y="129463"/>
                  <a:pt x="162703" y="141247"/>
                  <a:pt x="158944" y="151449"/>
                </a:cubicBezTo>
                <a:cubicBezTo>
                  <a:pt x="155185" y="161651"/>
                  <a:pt x="149957" y="170271"/>
                  <a:pt x="143261" y="177308"/>
                </a:cubicBezTo>
                <a:cubicBezTo>
                  <a:pt x="136565" y="184346"/>
                  <a:pt x="128459" y="189682"/>
                  <a:pt x="118944" y="193316"/>
                </a:cubicBezTo>
                <a:cubicBezTo>
                  <a:pt x="109428" y="196950"/>
                  <a:pt x="98914" y="198768"/>
                  <a:pt x="87402" y="198768"/>
                </a:cubicBezTo>
                <a:cubicBezTo>
                  <a:pt x="73070" y="198768"/>
                  <a:pt x="61616" y="196214"/>
                  <a:pt x="53040" y="191105"/>
                </a:cubicBezTo>
                <a:cubicBezTo>
                  <a:pt x="44465" y="185997"/>
                  <a:pt x="38180" y="180656"/>
                  <a:pt x="34186" y="175084"/>
                </a:cubicBezTo>
                <a:lnTo>
                  <a:pt x="34186" y="271367"/>
                </a:lnTo>
                <a:lnTo>
                  <a:pt x="0" y="271367"/>
                </a:lnTo>
                <a:lnTo>
                  <a:pt x="0" y="3199"/>
                </a:lnTo>
                <a:lnTo>
                  <a:pt x="33128" y="3199"/>
                </a:lnTo>
                <a:lnTo>
                  <a:pt x="33128" y="27164"/>
                </a:lnTo>
                <a:cubicBezTo>
                  <a:pt x="38767" y="17414"/>
                  <a:pt x="46697" y="10449"/>
                  <a:pt x="56917" y="6269"/>
                </a:cubicBezTo>
                <a:cubicBezTo>
                  <a:pt x="67137" y="2090"/>
                  <a:pt x="78004" y="0"/>
                  <a:pt x="89516" y="0"/>
                </a:cubicBezTo>
                <a:close/>
                <a:moveTo>
                  <a:pt x="84582" y="29604"/>
                </a:moveTo>
                <a:cubicBezTo>
                  <a:pt x="77534" y="29604"/>
                  <a:pt x="70955" y="30781"/>
                  <a:pt x="64847" y="33136"/>
                </a:cubicBezTo>
                <a:cubicBezTo>
                  <a:pt x="58738" y="35491"/>
                  <a:pt x="53393" y="38789"/>
                  <a:pt x="48811" y="43029"/>
                </a:cubicBezTo>
                <a:cubicBezTo>
                  <a:pt x="44230" y="47269"/>
                  <a:pt x="40588" y="52392"/>
                  <a:pt x="37886" y="58398"/>
                </a:cubicBezTo>
                <a:cubicBezTo>
                  <a:pt x="35184" y="64404"/>
                  <a:pt x="33833" y="71177"/>
                  <a:pt x="33833" y="78717"/>
                </a:cubicBezTo>
                <a:lnTo>
                  <a:pt x="33833" y="127473"/>
                </a:lnTo>
                <a:cubicBezTo>
                  <a:pt x="33833" y="132418"/>
                  <a:pt x="35067" y="137423"/>
                  <a:pt x="37534" y="142487"/>
                </a:cubicBezTo>
                <a:cubicBezTo>
                  <a:pt x="40001" y="147551"/>
                  <a:pt x="43525" y="152027"/>
                  <a:pt x="48106" y="155915"/>
                </a:cubicBezTo>
                <a:cubicBezTo>
                  <a:pt x="52688" y="159803"/>
                  <a:pt x="58033" y="162983"/>
                  <a:pt x="64142" y="165455"/>
                </a:cubicBezTo>
                <a:cubicBezTo>
                  <a:pt x="70250" y="167928"/>
                  <a:pt x="77064" y="169164"/>
                  <a:pt x="84582" y="169164"/>
                </a:cubicBezTo>
                <a:cubicBezTo>
                  <a:pt x="99149" y="169164"/>
                  <a:pt x="110486" y="164100"/>
                  <a:pt x="118591" y="153971"/>
                </a:cubicBezTo>
                <a:cubicBezTo>
                  <a:pt x="126697" y="143843"/>
                  <a:pt x="130750" y="129591"/>
                  <a:pt x="130750" y="111218"/>
                </a:cubicBezTo>
                <a:lnTo>
                  <a:pt x="130750" y="87550"/>
                </a:lnTo>
                <a:cubicBezTo>
                  <a:pt x="130750" y="69176"/>
                  <a:pt x="126638" y="54925"/>
                  <a:pt x="118415" y="44797"/>
                </a:cubicBezTo>
                <a:cubicBezTo>
                  <a:pt x="110192" y="34668"/>
                  <a:pt x="98914" y="29604"/>
                  <a:pt x="84582" y="29604"/>
                </a:cubicBezTo>
                <a:close/>
              </a:path>
            </a:pathLst>
          </a:custGeom>
          <a:solidFill>
            <a:srgbClr val="9F9F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575B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"/>
          <p:cNvSpPr txBox="1"/>
          <p:nvPr/>
        </p:nvSpPr>
        <p:spPr>
          <a:xfrm>
            <a:off x="6303272" y="1983937"/>
            <a:ext cx="21658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07E00"/>
                </a:solidFill>
                <a:latin typeface="Arial"/>
                <a:ea typeface="Arial"/>
                <a:cs typeface="Arial"/>
                <a:sym typeface="Arial"/>
              </a:rPr>
              <a:t>주성분 분석</a:t>
            </a:r>
            <a:endParaRPr/>
          </a:p>
        </p:txBody>
      </p:sp>
      <p:sp>
        <p:nvSpPr>
          <p:cNvPr id="200" name="Google Shape;200;p7"/>
          <p:cNvSpPr txBox="1"/>
          <p:nvPr/>
        </p:nvSpPr>
        <p:spPr>
          <a:xfrm>
            <a:off x="6303272" y="5129263"/>
            <a:ext cx="23856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A43520"/>
                </a:solidFill>
                <a:latin typeface="Arial"/>
                <a:ea typeface="Arial"/>
                <a:cs typeface="Arial"/>
                <a:sym typeface="Arial"/>
              </a:rPr>
              <a:t>레이더 차트</a:t>
            </a:r>
            <a:endParaRPr/>
          </a:p>
        </p:txBody>
      </p:sp>
      <p:sp>
        <p:nvSpPr>
          <p:cNvPr id="201" name="Google Shape;201;p7"/>
          <p:cNvSpPr/>
          <p:nvPr/>
        </p:nvSpPr>
        <p:spPr>
          <a:xfrm rot="10800000" flipH="1">
            <a:off x="9439255" y="1280399"/>
            <a:ext cx="581247" cy="412993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6F9FC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  <a:effectLst>
            <a:outerShdw blurRad="101600" dist="76200" dir="5400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4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"/>
          <p:cNvSpPr/>
          <p:nvPr/>
        </p:nvSpPr>
        <p:spPr>
          <a:xfrm rot="10800000" flipH="1">
            <a:off x="9439255" y="2932295"/>
            <a:ext cx="581247" cy="412993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6F9FC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  <a:effectLst>
            <a:outerShdw blurRad="101600" dist="76200" dir="5400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4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"/>
          <p:cNvSpPr/>
          <p:nvPr/>
        </p:nvSpPr>
        <p:spPr>
          <a:xfrm rot="10800000" flipH="1">
            <a:off x="9438811" y="4944601"/>
            <a:ext cx="581247" cy="412993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6F9FC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  <a:effectLst>
            <a:outerShdw blurRad="101600" dist="76200" dir="5400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4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Google Shape;208;p8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209;p8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분석 과정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데이터 탐색</a:t>
            </a:r>
            <a:endParaRPr/>
          </a:p>
        </p:txBody>
      </p:sp>
      <p:pic>
        <p:nvPicPr>
          <p:cNvPr id="210" name="Google Shape;210;p8" descr="https://lh5.googleusercontent.com/YFkkprpp9kOwrYeYxOBXtU0XWDy_pTwrQSHtSQf3bUoxfeJ-aAGJVmj8DkWzVPcZ2-dd5gk0kqphNZnM_3yX-6Zq9gaxOUq7cPOlgja7UeTnDsjCKWP9VJgxh610QZ9P1xba7ZbUZ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39661"/>
            <a:ext cx="12192000" cy="502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8"/>
          <p:cNvSpPr/>
          <p:nvPr/>
        </p:nvSpPr>
        <p:spPr>
          <a:xfrm>
            <a:off x="3448246" y="4708360"/>
            <a:ext cx="5119109" cy="1662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2959801" y="4801182"/>
            <a:ext cx="6096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www.kaggle.com</a:t>
            </a: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에서 제공하는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2017-2018 NBA Regular Season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Game dataset 을 획득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9" descr="https://lh5.googleusercontent.com/XxaCfKZHDBAFFAO0JKYpakdPEzW5ABNNqRXkWxmrCf47BtEQjxRXtTzSaLdsOs8niYA4h8vfGEYZewXf1VgCnkbM2BRW0tgku7MZM8n5eFvY-gh6RJSo4PDvhUM1e7i2stFMeJgQTm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39661"/>
            <a:ext cx="12192000" cy="5381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9"/>
          <p:cNvCxnSpPr/>
          <p:nvPr/>
        </p:nvCxnSpPr>
        <p:spPr>
          <a:xfrm>
            <a:off x="410907" y="349312"/>
            <a:ext cx="0" cy="707805"/>
          </a:xfrm>
          <a:prstGeom prst="straightConnector1">
            <a:avLst/>
          </a:prstGeom>
          <a:noFill/>
          <a:ln w="762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9" name="Google Shape;219;p9"/>
          <p:cNvSpPr txBox="1"/>
          <p:nvPr/>
        </p:nvSpPr>
        <p:spPr>
          <a:xfrm>
            <a:off x="616044" y="377887"/>
            <a:ext cx="468751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분석 과정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데이터 탐색</a:t>
            </a: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3448246" y="4708360"/>
            <a:ext cx="5119109" cy="1662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2959801" y="5032014"/>
            <a:ext cx="6096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Kaggle 데이터의 실제 화면</a:t>
            </a:r>
            <a:b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총 2461 경기, 22개의 변수로 구성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1738</Words>
  <Application>Microsoft Office PowerPoint</Application>
  <PresentationFormat>와이드스크린</PresentationFormat>
  <Paragraphs>324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Droid Sans Mono</vt:lpstr>
      <vt:lpstr>Noto Sans Symbols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Shin Gu Hyeon</dc:creator>
  <cp:lastModifiedBy>Shin GuHyeon</cp:lastModifiedBy>
  <cp:revision>2</cp:revision>
  <dcterms:created xsi:type="dcterms:W3CDTF">2019-12-04T06:04:49Z</dcterms:created>
  <dcterms:modified xsi:type="dcterms:W3CDTF">2021-02-14T12:34:00Z</dcterms:modified>
</cp:coreProperties>
</file>